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5" r:id="rId1"/>
    <p:sldMasterId id="2147483697" r:id="rId2"/>
    <p:sldMasterId id="2147483710" r:id="rId3"/>
    <p:sldMasterId id="2147483722" r:id="rId4"/>
  </p:sldMasterIdLst>
  <p:notesMasterIdLst>
    <p:notesMasterId r:id="rId79"/>
  </p:notesMasterIdLst>
  <p:handoutMasterIdLst>
    <p:handoutMasterId r:id="rId80"/>
  </p:handoutMasterIdLst>
  <p:sldIdLst>
    <p:sldId id="458" r:id="rId5"/>
    <p:sldId id="281" r:id="rId6"/>
    <p:sldId id="427" r:id="rId7"/>
    <p:sldId id="280" r:id="rId8"/>
    <p:sldId id="299" r:id="rId9"/>
    <p:sldId id="478" r:id="rId10"/>
    <p:sldId id="438" r:id="rId11"/>
    <p:sldId id="449" r:id="rId12"/>
    <p:sldId id="500" r:id="rId13"/>
    <p:sldId id="474" r:id="rId14"/>
    <p:sldId id="466" r:id="rId15"/>
    <p:sldId id="330" r:id="rId16"/>
    <p:sldId id="490" r:id="rId17"/>
    <p:sldId id="366" r:id="rId18"/>
    <p:sldId id="479" r:id="rId19"/>
    <p:sldId id="495" r:id="rId20"/>
    <p:sldId id="283" r:id="rId21"/>
    <p:sldId id="488" r:id="rId22"/>
    <p:sldId id="320" r:id="rId23"/>
    <p:sldId id="321" r:id="rId24"/>
    <p:sldId id="300" r:id="rId25"/>
    <p:sldId id="426" r:id="rId26"/>
    <p:sldId id="491" r:id="rId27"/>
    <p:sldId id="477" r:id="rId28"/>
    <p:sldId id="331" r:id="rId29"/>
    <p:sldId id="440" r:id="rId30"/>
    <p:sldId id="496" r:id="rId31"/>
    <p:sldId id="497" r:id="rId32"/>
    <p:sldId id="498" r:id="rId33"/>
    <p:sldId id="482" r:id="rId34"/>
    <p:sldId id="441" r:id="rId35"/>
    <p:sldId id="375" r:id="rId36"/>
    <p:sldId id="499" r:id="rId37"/>
    <p:sldId id="432" r:id="rId38"/>
    <p:sldId id="332" r:id="rId39"/>
    <p:sldId id="437" r:id="rId40"/>
    <p:sldId id="476" r:id="rId41"/>
    <p:sldId id="442" r:id="rId42"/>
    <p:sldId id="502" r:id="rId43"/>
    <p:sldId id="451" r:id="rId44"/>
    <p:sldId id="452" r:id="rId45"/>
    <p:sldId id="347" r:id="rId46"/>
    <p:sldId id="460" r:id="rId47"/>
    <p:sldId id="349" r:id="rId48"/>
    <p:sldId id="346" r:id="rId49"/>
    <p:sldId id="443" r:id="rId50"/>
    <p:sldId id="468" r:id="rId51"/>
    <p:sldId id="469" r:id="rId52"/>
    <p:sldId id="457" r:id="rId53"/>
    <p:sldId id="364" r:id="rId54"/>
    <p:sldId id="405" r:id="rId55"/>
    <p:sldId id="400" r:id="rId56"/>
    <p:sldId id="372" r:id="rId57"/>
    <p:sldId id="402" r:id="rId58"/>
    <p:sldId id="444" r:id="rId59"/>
    <p:sldId id="401" r:id="rId60"/>
    <p:sldId id="410" r:id="rId61"/>
    <p:sldId id="445" r:id="rId62"/>
    <p:sldId id="470" r:id="rId63"/>
    <p:sldId id="484" r:id="rId64"/>
    <p:sldId id="418" r:id="rId65"/>
    <p:sldId id="446" r:id="rId66"/>
    <p:sldId id="471" r:id="rId67"/>
    <p:sldId id="420" r:id="rId68"/>
    <p:sldId id="447" r:id="rId69"/>
    <p:sldId id="306" r:id="rId70"/>
    <p:sldId id="511" r:id="rId71"/>
    <p:sldId id="509" r:id="rId72"/>
    <p:sldId id="430" r:id="rId73"/>
    <p:sldId id="448" r:id="rId74"/>
    <p:sldId id="324" r:id="rId75"/>
    <p:sldId id="305" r:id="rId76"/>
    <p:sldId id="414" r:id="rId77"/>
    <p:sldId id="279" r:id="rId78"/>
  </p:sldIdLst>
  <p:sldSz cx="12192000" cy="6858000"/>
  <p:notesSz cx="6858000" cy="9240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amcharan, Randi R Maj USAF OSD OUSD P-R (USA)" initials="RRRMUOOP(" lastIdx="6" clrIdx="6">
    <p:extLst>
      <p:ext uri="{19B8F6BF-5375-455C-9EA6-DF929625EA0E}">
        <p15:presenceInfo xmlns:p15="http://schemas.microsoft.com/office/powerpoint/2012/main" userId="Ramcharan, Randi R Maj USAF OSD OUSD P-R (USA)" providerId="None"/>
      </p:ext>
    </p:extLst>
  </p:cmAuthor>
  <p:cmAuthor id="1" name="Kaiser, Jayne" initials="JNK" lastIdx="4" clrIdx="0">
    <p:extLst>
      <p:ext uri="{19B8F6BF-5375-455C-9EA6-DF929625EA0E}">
        <p15:presenceInfo xmlns:p15="http://schemas.microsoft.com/office/powerpoint/2012/main" userId="Kaiser, Jayne" providerId="None"/>
      </p:ext>
    </p:extLst>
  </p:cmAuthor>
  <p:cmAuthor id="8" name="Manyx, Melinda C MCTO" initials="MCTO" lastIdx="11" clrIdx="7">
    <p:extLst>
      <p:ext uri="{19B8F6BF-5375-455C-9EA6-DF929625EA0E}">
        <p15:presenceInfo xmlns:p15="http://schemas.microsoft.com/office/powerpoint/2012/main" userId="Manyx, Melinda C MCTO" providerId="None"/>
      </p:ext>
    </p:extLst>
  </p:cmAuthor>
  <p:cmAuthor id="2" name="Elizabeth DeFay" initials="ED" lastIdx="7" clrIdx="1">
    <p:extLst>
      <p:ext uri="{19B8F6BF-5375-455C-9EA6-DF929625EA0E}">
        <p15:presenceInfo xmlns:p15="http://schemas.microsoft.com/office/powerpoint/2012/main" userId="b239e0396897cf74" providerId="Windows Live"/>
      </p:ext>
    </p:extLst>
  </p:cmAuthor>
  <p:cmAuthor id="3" name="MCTO" initials="JNK" lastIdx="42" clrIdx="2">
    <p:extLst>
      <p:ext uri="{19B8F6BF-5375-455C-9EA6-DF929625EA0E}">
        <p15:presenceInfo xmlns:p15="http://schemas.microsoft.com/office/powerpoint/2012/main" userId="MCTO" providerId="None"/>
      </p:ext>
    </p:extLst>
  </p:cmAuthor>
  <p:cmAuthor id="4" name="Kaiser, Jayne N CTR DODHRA DPFSC (USA)" initials="KJNCDD(" lastIdx="101" clrIdx="3">
    <p:extLst>
      <p:ext uri="{19B8F6BF-5375-455C-9EA6-DF929625EA0E}">
        <p15:presenceInfo xmlns:p15="http://schemas.microsoft.com/office/powerpoint/2012/main" userId="S-1-5-21-412667653-668731278-4213794525-330354" providerId="AD"/>
      </p:ext>
    </p:extLst>
  </p:cmAuthor>
  <p:cmAuthor id="5" name="Ramcharan, Randi R Maj DHRA TVPO" initials="RRRMDT" lastIdx="6" clrIdx="4">
    <p:extLst>
      <p:ext uri="{19B8F6BF-5375-455C-9EA6-DF929625EA0E}">
        <p15:presenceInfo xmlns:p15="http://schemas.microsoft.com/office/powerpoint/2012/main" userId="S-1-5-21-412667653-668731278-4213794525-1368315" providerId="AD"/>
      </p:ext>
    </p:extLst>
  </p:cmAuthor>
  <p:cmAuthor id="6" name="Monk, jinelle CTR DHRA TVPO" initials="MjCDT" lastIdx="1" clrIdx="5">
    <p:extLst>
      <p:ext uri="{19B8F6BF-5375-455C-9EA6-DF929625EA0E}">
        <p15:presenceInfo xmlns:p15="http://schemas.microsoft.com/office/powerpoint/2012/main" userId="S-1-5-21-412667653-668731278-4213794525-15559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E8FF"/>
    <a:srgbClr val="163856"/>
    <a:srgbClr val="44B5E8"/>
    <a:srgbClr val="5BD4FF"/>
    <a:srgbClr val="33CAFF"/>
    <a:srgbClr val="00B0F0"/>
    <a:srgbClr val="05A4EA"/>
    <a:srgbClr val="153553"/>
    <a:srgbClr val="FFFFFF"/>
    <a:srgbClr val="2038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82" autoAdjust="0"/>
    <p:restoredTop sz="75916" autoAdjust="0"/>
  </p:normalViewPr>
  <p:slideViewPr>
    <p:cSldViewPr snapToGrid="0">
      <p:cViewPr varScale="1">
        <p:scale>
          <a:sx n="62" d="100"/>
          <a:sy n="62" d="100"/>
        </p:scale>
        <p:origin x="64" y="428"/>
      </p:cViewPr>
      <p:guideLst/>
    </p:cSldViewPr>
  </p:slideViewPr>
  <p:notesTextViewPr>
    <p:cViewPr>
      <p:scale>
        <a:sx n="3" d="2"/>
        <a:sy n="3" d="2"/>
      </p:scale>
      <p:origin x="0" y="0"/>
    </p:cViewPr>
  </p:notesTextViewPr>
  <p:sorterViewPr>
    <p:cViewPr>
      <p:scale>
        <a:sx n="80" d="100"/>
        <a:sy n="80" d="100"/>
      </p:scale>
      <p:origin x="0" y="-5824"/>
    </p:cViewPr>
  </p:sorterViewPr>
  <p:notesViewPr>
    <p:cSldViewPr snapToGrid="0">
      <p:cViewPr varScale="1">
        <p:scale>
          <a:sx n="61" d="100"/>
          <a:sy n="61" d="100"/>
        </p:scale>
        <p:origin x="2484"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87"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nelle Monk" userId="5bb2fd7c50fa10f7" providerId="LiveId" clId="{FBC90957-2A75-4A7E-B248-22BFDE488D65}"/>
    <pc:docChg chg="undo custSel modSld">
      <pc:chgData name="Jinelle Monk" userId="5bb2fd7c50fa10f7" providerId="LiveId" clId="{FBC90957-2A75-4A7E-B248-22BFDE488D65}" dt="2021-08-20T18:44:13.796" v="234" actId="1589"/>
      <pc:docMkLst>
        <pc:docMk/>
      </pc:docMkLst>
      <pc:sldChg chg="addCm">
        <pc:chgData name="Jinelle Monk" userId="5bb2fd7c50fa10f7" providerId="LiveId" clId="{FBC90957-2A75-4A7E-B248-22BFDE488D65}" dt="2021-08-20T18:44:13.796" v="234" actId="1589"/>
        <pc:sldMkLst>
          <pc:docMk/>
          <pc:sldMk cId="2235129107" sldId="332"/>
        </pc:sldMkLst>
      </pc:sldChg>
      <pc:sldChg chg="addCm modCm">
        <pc:chgData name="Jinelle Monk" userId="5bb2fd7c50fa10f7" providerId="LiveId" clId="{FBC90957-2A75-4A7E-B248-22BFDE488D65}" dt="2021-08-20T18:43:16.866" v="233"/>
        <pc:sldMkLst>
          <pc:docMk/>
          <pc:sldMk cId="2838393731" sldId="432"/>
        </pc:sldMkLst>
      </pc:sldChg>
      <pc:sldChg chg="addSp delSp modSp mod addCm modCm">
        <pc:chgData name="Jinelle Monk" userId="5bb2fd7c50fa10f7" providerId="LiveId" clId="{FBC90957-2A75-4A7E-B248-22BFDE488D65}" dt="2021-08-20T18:37:48.585" v="231" actId="1589"/>
        <pc:sldMkLst>
          <pc:docMk/>
          <pc:sldMk cId="1102928631" sldId="503"/>
        </pc:sldMkLst>
        <pc:spChg chg="mod">
          <ac:chgData name="Jinelle Monk" userId="5bb2fd7c50fa10f7" providerId="LiveId" clId="{FBC90957-2A75-4A7E-B248-22BFDE488D65}" dt="2021-08-20T18:35:36.336" v="228" actId="20577"/>
          <ac:spMkLst>
            <pc:docMk/>
            <pc:sldMk cId="1102928631" sldId="503"/>
            <ac:spMk id="6" creationId="{A7F02C7A-0061-4EA0-9EDD-E894C1233484}"/>
          </ac:spMkLst>
        </pc:spChg>
        <pc:spChg chg="add mod topLvl">
          <ac:chgData name="Jinelle Monk" userId="5bb2fd7c50fa10f7" providerId="LiveId" clId="{FBC90957-2A75-4A7E-B248-22BFDE488D65}" dt="2021-08-20T18:30:16.871" v="221" actId="164"/>
          <ac:spMkLst>
            <pc:docMk/>
            <pc:sldMk cId="1102928631" sldId="503"/>
            <ac:spMk id="9" creationId="{F39F494E-668A-4A56-9E2B-EF37795E3C50}"/>
          </ac:spMkLst>
        </pc:spChg>
        <pc:spChg chg="mod topLvl">
          <ac:chgData name="Jinelle Monk" userId="5bb2fd7c50fa10f7" providerId="LiveId" clId="{FBC90957-2A75-4A7E-B248-22BFDE488D65}" dt="2021-08-20T18:15:12.290" v="68" actId="1076"/>
          <ac:spMkLst>
            <pc:docMk/>
            <pc:sldMk cId="1102928631" sldId="503"/>
            <ac:spMk id="13" creationId="{459CE638-6A9F-4AAF-9590-3CD2FFEC8C7E}"/>
          </ac:spMkLst>
        </pc:spChg>
        <pc:spChg chg="del">
          <ac:chgData name="Jinelle Monk" userId="5bb2fd7c50fa10f7" providerId="LiveId" clId="{FBC90957-2A75-4A7E-B248-22BFDE488D65}" dt="2021-08-20T18:03:09.110" v="11" actId="478"/>
          <ac:spMkLst>
            <pc:docMk/>
            <pc:sldMk cId="1102928631" sldId="503"/>
            <ac:spMk id="17" creationId="{E514CAB9-6478-4084-BB0F-62262E0F2838}"/>
          </ac:spMkLst>
        </pc:spChg>
        <pc:spChg chg="add mod">
          <ac:chgData name="Jinelle Monk" userId="5bb2fd7c50fa10f7" providerId="LiveId" clId="{FBC90957-2A75-4A7E-B248-22BFDE488D65}" dt="2021-08-20T18:15:48.864" v="77" actId="1076"/>
          <ac:spMkLst>
            <pc:docMk/>
            <pc:sldMk cId="1102928631" sldId="503"/>
            <ac:spMk id="36" creationId="{588F5317-6667-43B2-AAE7-3367B0821C80}"/>
          </ac:spMkLst>
        </pc:spChg>
        <pc:spChg chg="mod">
          <ac:chgData name="Jinelle Monk" userId="5bb2fd7c50fa10f7" providerId="LiveId" clId="{FBC90957-2A75-4A7E-B248-22BFDE488D65}" dt="2021-08-20T18:16:45.740" v="84"/>
          <ac:spMkLst>
            <pc:docMk/>
            <pc:sldMk cId="1102928631" sldId="503"/>
            <ac:spMk id="37" creationId="{781BDA82-30DB-4A96-8DC5-C001B879C1A6}"/>
          </ac:spMkLst>
        </pc:spChg>
        <pc:spChg chg="add del mod">
          <ac:chgData name="Jinelle Monk" userId="5bb2fd7c50fa10f7" providerId="LiveId" clId="{FBC90957-2A75-4A7E-B248-22BFDE488D65}" dt="2021-08-20T18:22:29.315" v="102" actId="478"/>
          <ac:spMkLst>
            <pc:docMk/>
            <pc:sldMk cId="1102928631" sldId="503"/>
            <ac:spMk id="39" creationId="{F53CFD3C-EF8A-4BAF-9DAF-45B7658FB617}"/>
          </ac:spMkLst>
        </pc:spChg>
        <pc:spChg chg="add del mod">
          <ac:chgData name="Jinelle Monk" userId="5bb2fd7c50fa10f7" providerId="LiveId" clId="{FBC90957-2A75-4A7E-B248-22BFDE488D65}" dt="2021-08-20T18:23:18.917" v="110" actId="478"/>
          <ac:spMkLst>
            <pc:docMk/>
            <pc:sldMk cId="1102928631" sldId="503"/>
            <ac:spMk id="41" creationId="{9688CC1C-A34F-49CF-B0E5-C280F452362D}"/>
          </ac:spMkLst>
        </pc:spChg>
        <pc:spChg chg="add del mod">
          <ac:chgData name="Jinelle Monk" userId="5bb2fd7c50fa10f7" providerId="LiveId" clId="{FBC90957-2A75-4A7E-B248-22BFDE488D65}" dt="2021-08-20T18:23:05.389" v="107" actId="478"/>
          <ac:spMkLst>
            <pc:docMk/>
            <pc:sldMk cId="1102928631" sldId="503"/>
            <ac:spMk id="43" creationId="{DABF814B-9CC8-47BA-8D76-D63D7ED81EA0}"/>
          </ac:spMkLst>
        </pc:spChg>
        <pc:spChg chg="del">
          <ac:chgData name="Jinelle Monk" userId="5bb2fd7c50fa10f7" providerId="LiveId" clId="{FBC90957-2A75-4A7E-B248-22BFDE488D65}" dt="2021-08-20T18:16:32.348" v="81" actId="478"/>
          <ac:spMkLst>
            <pc:docMk/>
            <pc:sldMk cId="1102928631" sldId="503"/>
            <ac:spMk id="44" creationId="{DA3FE0E3-FAA5-4B3C-957D-B62FF80A2DB8}"/>
          </ac:spMkLst>
        </pc:spChg>
        <pc:spChg chg="add del mod">
          <ac:chgData name="Jinelle Monk" userId="5bb2fd7c50fa10f7" providerId="LiveId" clId="{FBC90957-2A75-4A7E-B248-22BFDE488D65}" dt="2021-08-20T18:28:43.784" v="210" actId="478"/>
          <ac:spMkLst>
            <pc:docMk/>
            <pc:sldMk cId="1102928631" sldId="503"/>
            <ac:spMk id="45" creationId="{F615A895-35DF-45A4-B746-2ED7B47721E0}"/>
          </ac:spMkLst>
        </pc:spChg>
        <pc:spChg chg="add mod topLvl">
          <ac:chgData name="Jinelle Monk" userId="5bb2fd7c50fa10f7" providerId="LiveId" clId="{FBC90957-2A75-4A7E-B248-22BFDE488D65}" dt="2021-08-20T18:30:16.871" v="221" actId="164"/>
          <ac:spMkLst>
            <pc:docMk/>
            <pc:sldMk cId="1102928631" sldId="503"/>
            <ac:spMk id="46" creationId="{11BE18D6-F776-42C9-9EAA-8F3725013DD5}"/>
          </ac:spMkLst>
        </pc:spChg>
        <pc:spChg chg="add mod topLvl">
          <ac:chgData name="Jinelle Monk" userId="5bb2fd7c50fa10f7" providerId="LiveId" clId="{FBC90957-2A75-4A7E-B248-22BFDE488D65}" dt="2021-08-20T18:30:16.871" v="221" actId="164"/>
          <ac:spMkLst>
            <pc:docMk/>
            <pc:sldMk cId="1102928631" sldId="503"/>
            <ac:spMk id="47" creationId="{D6C9C6B7-C39B-4626-A588-AEBE5CCCC780}"/>
          </ac:spMkLst>
        </pc:spChg>
        <pc:spChg chg="add mod topLvl">
          <ac:chgData name="Jinelle Monk" userId="5bb2fd7c50fa10f7" providerId="LiveId" clId="{FBC90957-2A75-4A7E-B248-22BFDE488D65}" dt="2021-08-20T18:30:16.871" v="221" actId="164"/>
          <ac:spMkLst>
            <pc:docMk/>
            <pc:sldMk cId="1102928631" sldId="503"/>
            <ac:spMk id="48" creationId="{C3968F84-3570-4A2A-9511-46B47445D538}"/>
          </ac:spMkLst>
        </pc:spChg>
        <pc:spChg chg="add mod topLvl">
          <ac:chgData name="Jinelle Monk" userId="5bb2fd7c50fa10f7" providerId="LiveId" clId="{FBC90957-2A75-4A7E-B248-22BFDE488D65}" dt="2021-08-20T18:30:16.871" v="221" actId="164"/>
          <ac:spMkLst>
            <pc:docMk/>
            <pc:sldMk cId="1102928631" sldId="503"/>
            <ac:spMk id="49" creationId="{F95A617C-3061-4A53-98A7-733CB5AC0AEC}"/>
          </ac:spMkLst>
        </pc:spChg>
        <pc:spChg chg="add mod topLvl">
          <ac:chgData name="Jinelle Monk" userId="5bb2fd7c50fa10f7" providerId="LiveId" clId="{FBC90957-2A75-4A7E-B248-22BFDE488D65}" dt="2021-08-20T18:30:16.871" v="221" actId="164"/>
          <ac:spMkLst>
            <pc:docMk/>
            <pc:sldMk cId="1102928631" sldId="503"/>
            <ac:spMk id="51" creationId="{0BAE4261-FF92-4C20-8196-14682CBA9170}"/>
          </ac:spMkLst>
        </pc:spChg>
        <pc:spChg chg="add mod topLvl">
          <ac:chgData name="Jinelle Monk" userId="5bb2fd7c50fa10f7" providerId="LiveId" clId="{FBC90957-2A75-4A7E-B248-22BFDE488D65}" dt="2021-08-20T18:30:16.871" v="221" actId="164"/>
          <ac:spMkLst>
            <pc:docMk/>
            <pc:sldMk cId="1102928631" sldId="503"/>
            <ac:spMk id="52" creationId="{FAC0F9CC-013C-4678-8FEA-0ED1894F546B}"/>
          </ac:spMkLst>
        </pc:spChg>
        <pc:spChg chg="add mod topLvl">
          <ac:chgData name="Jinelle Monk" userId="5bb2fd7c50fa10f7" providerId="LiveId" clId="{FBC90957-2A75-4A7E-B248-22BFDE488D65}" dt="2021-08-20T18:30:16.871" v="221" actId="164"/>
          <ac:spMkLst>
            <pc:docMk/>
            <pc:sldMk cId="1102928631" sldId="503"/>
            <ac:spMk id="53" creationId="{B32729EA-4BF8-4267-BBDA-E5A7CD6F6C96}"/>
          </ac:spMkLst>
        </pc:spChg>
        <pc:spChg chg="add mod topLvl">
          <ac:chgData name="Jinelle Monk" userId="5bb2fd7c50fa10f7" providerId="LiveId" clId="{FBC90957-2A75-4A7E-B248-22BFDE488D65}" dt="2021-08-20T18:30:16.871" v="221" actId="164"/>
          <ac:spMkLst>
            <pc:docMk/>
            <pc:sldMk cId="1102928631" sldId="503"/>
            <ac:spMk id="54" creationId="{992219D7-B428-4FA8-A72E-3A3D72EC88AA}"/>
          </ac:spMkLst>
        </pc:spChg>
        <pc:spChg chg="add mod topLvl">
          <ac:chgData name="Jinelle Monk" userId="5bb2fd7c50fa10f7" providerId="LiveId" clId="{FBC90957-2A75-4A7E-B248-22BFDE488D65}" dt="2021-08-20T18:30:16.871" v="221" actId="164"/>
          <ac:spMkLst>
            <pc:docMk/>
            <pc:sldMk cId="1102928631" sldId="503"/>
            <ac:spMk id="55" creationId="{962A085A-933B-4F2C-BA46-1A0BC8912696}"/>
          </ac:spMkLst>
        </pc:spChg>
        <pc:spChg chg="add mod topLvl">
          <ac:chgData name="Jinelle Monk" userId="5bb2fd7c50fa10f7" providerId="LiveId" clId="{FBC90957-2A75-4A7E-B248-22BFDE488D65}" dt="2021-08-20T18:30:16.871" v="221" actId="164"/>
          <ac:spMkLst>
            <pc:docMk/>
            <pc:sldMk cId="1102928631" sldId="503"/>
            <ac:spMk id="56" creationId="{0936A64A-33B3-497D-BB90-09C9B801568E}"/>
          </ac:spMkLst>
        </pc:spChg>
        <pc:spChg chg="add mod topLvl">
          <ac:chgData name="Jinelle Monk" userId="5bb2fd7c50fa10f7" providerId="LiveId" clId="{FBC90957-2A75-4A7E-B248-22BFDE488D65}" dt="2021-08-20T18:30:16.871" v="221" actId="164"/>
          <ac:spMkLst>
            <pc:docMk/>
            <pc:sldMk cId="1102928631" sldId="503"/>
            <ac:spMk id="57" creationId="{C88E3586-825E-415E-8A00-613CAD231DF1}"/>
          </ac:spMkLst>
        </pc:spChg>
        <pc:spChg chg="add mod topLvl">
          <ac:chgData name="Jinelle Monk" userId="5bb2fd7c50fa10f7" providerId="LiveId" clId="{FBC90957-2A75-4A7E-B248-22BFDE488D65}" dt="2021-08-20T18:30:16.871" v="221" actId="164"/>
          <ac:spMkLst>
            <pc:docMk/>
            <pc:sldMk cId="1102928631" sldId="503"/>
            <ac:spMk id="58" creationId="{188200D0-E0B6-45F5-8A7D-8783E9CC76C1}"/>
          </ac:spMkLst>
        </pc:spChg>
        <pc:spChg chg="add mod topLvl">
          <ac:chgData name="Jinelle Monk" userId="5bb2fd7c50fa10f7" providerId="LiveId" clId="{FBC90957-2A75-4A7E-B248-22BFDE488D65}" dt="2021-08-20T18:30:16.871" v="221" actId="164"/>
          <ac:spMkLst>
            <pc:docMk/>
            <pc:sldMk cId="1102928631" sldId="503"/>
            <ac:spMk id="59" creationId="{3403D83C-CEC7-4B01-8378-86714EFB9BFD}"/>
          </ac:spMkLst>
        </pc:spChg>
        <pc:spChg chg="add mod topLvl">
          <ac:chgData name="Jinelle Monk" userId="5bb2fd7c50fa10f7" providerId="LiveId" clId="{FBC90957-2A75-4A7E-B248-22BFDE488D65}" dt="2021-08-20T18:30:16.871" v="221" actId="164"/>
          <ac:spMkLst>
            <pc:docMk/>
            <pc:sldMk cId="1102928631" sldId="503"/>
            <ac:spMk id="60" creationId="{95BA1E21-EA80-493B-8927-4A970EB7CD6D}"/>
          </ac:spMkLst>
        </pc:spChg>
        <pc:spChg chg="add mod topLvl">
          <ac:chgData name="Jinelle Monk" userId="5bb2fd7c50fa10f7" providerId="LiveId" clId="{FBC90957-2A75-4A7E-B248-22BFDE488D65}" dt="2021-08-20T18:30:16.871" v="221" actId="164"/>
          <ac:spMkLst>
            <pc:docMk/>
            <pc:sldMk cId="1102928631" sldId="503"/>
            <ac:spMk id="63" creationId="{73F0FCBD-C556-4DAB-8688-51AA0E35BE67}"/>
          </ac:spMkLst>
        </pc:spChg>
        <pc:spChg chg="add mod topLvl">
          <ac:chgData name="Jinelle Monk" userId="5bb2fd7c50fa10f7" providerId="LiveId" clId="{FBC90957-2A75-4A7E-B248-22BFDE488D65}" dt="2021-08-20T18:30:16.871" v="221" actId="164"/>
          <ac:spMkLst>
            <pc:docMk/>
            <pc:sldMk cId="1102928631" sldId="503"/>
            <ac:spMk id="64" creationId="{8EF55130-B94C-4FAD-947A-4796C866AD93}"/>
          </ac:spMkLst>
        </pc:spChg>
        <pc:spChg chg="add mod topLvl">
          <ac:chgData name="Jinelle Monk" userId="5bb2fd7c50fa10f7" providerId="LiveId" clId="{FBC90957-2A75-4A7E-B248-22BFDE488D65}" dt="2021-08-20T18:30:16.871" v="221" actId="164"/>
          <ac:spMkLst>
            <pc:docMk/>
            <pc:sldMk cId="1102928631" sldId="503"/>
            <ac:spMk id="65" creationId="{B7354A5C-046F-460B-92A7-2A786296299D}"/>
          </ac:spMkLst>
        </pc:spChg>
        <pc:spChg chg="add mod topLvl">
          <ac:chgData name="Jinelle Monk" userId="5bb2fd7c50fa10f7" providerId="LiveId" clId="{FBC90957-2A75-4A7E-B248-22BFDE488D65}" dt="2021-08-20T18:30:16.871" v="221" actId="164"/>
          <ac:spMkLst>
            <pc:docMk/>
            <pc:sldMk cId="1102928631" sldId="503"/>
            <ac:spMk id="66" creationId="{224147EC-5E71-490A-8F90-C60BDE167962}"/>
          </ac:spMkLst>
        </pc:spChg>
        <pc:spChg chg="add mod topLvl">
          <ac:chgData name="Jinelle Monk" userId="5bb2fd7c50fa10f7" providerId="LiveId" clId="{FBC90957-2A75-4A7E-B248-22BFDE488D65}" dt="2021-08-20T18:30:16.871" v="221" actId="164"/>
          <ac:spMkLst>
            <pc:docMk/>
            <pc:sldMk cId="1102928631" sldId="503"/>
            <ac:spMk id="67" creationId="{BC38B9F9-E308-4058-8E28-6A8C32410BB2}"/>
          </ac:spMkLst>
        </pc:spChg>
        <pc:spChg chg="add mod topLvl">
          <ac:chgData name="Jinelle Monk" userId="5bb2fd7c50fa10f7" providerId="LiveId" clId="{FBC90957-2A75-4A7E-B248-22BFDE488D65}" dt="2021-08-20T18:30:16.871" v="221" actId="164"/>
          <ac:spMkLst>
            <pc:docMk/>
            <pc:sldMk cId="1102928631" sldId="503"/>
            <ac:spMk id="68" creationId="{397499C8-5B85-410F-93FA-20EADB655655}"/>
          </ac:spMkLst>
        </pc:spChg>
        <pc:spChg chg="add mod topLvl">
          <ac:chgData name="Jinelle Monk" userId="5bb2fd7c50fa10f7" providerId="LiveId" clId="{FBC90957-2A75-4A7E-B248-22BFDE488D65}" dt="2021-08-20T18:30:16.871" v="221" actId="164"/>
          <ac:spMkLst>
            <pc:docMk/>
            <pc:sldMk cId="1102928631" sldId="503"/>
            <ac:spMk id="69" creationId="{6FC8F614-4C7D-4548-A370-DF4ACCDF73B2}"/>
          </ac:spMkLst>
        </pc:spChg>
        <pc:spChg chg="add mod topLvl">
          <ac:chgData name="Jinelle Monk" userId="5bb2fd7c50fa10f7" providerId="LiveId" clId="{FBC90957-2A75-4A7E-B248-22BFDE488D65}" dt="2021-08-20T18:30:16.871" v="221" actId="164"/>
          <ac:spMkLst>
            <pc:docMk/>
            <pc:sldMk cId="1102928631" sldId="503"/>
            <ac:spMk id="70" creationId="{23051A52-80D8-4030-8B4B-70C7E121CD30}"/>
          </ac:spMkLst>
        </pc:spChg>
        <pc:spChg chg="add mod topLvl">
          <ac:chgData name="Jinelle Monk" userId="5bb2fd7c50fa10f7" providerId="LiveId" clId="{FBC90957-2A75-4A7E-B248-22BFDE488D65}" dt="2021-08-20T18:30:16.871" v="221" actId="164"/>
          <ac:spMkLst>
            <pc:docMk/>
            <pc:sldMk cId="1102928631" sldId="503"/>
            <ac:spMk id="71" creationId="{D50CC738-AE3A-42B7-857C-E9B3CCBE7DBE}"/>
          </ac:spMkLst>
        </pc:spChg>
        <pc:spChg chg="add mod topLvl">
          <ac:chgData name="Jinelle Monk" userId="5bb2fd7c50fa10f7" providerId="LiveId" clId="{FBC90957-2A75-4A7E-B248-22BFDE488D65}" dt="2021-08-20T18:30:16.871" v="221" actId="164"/>
          <ac:spMkLst>
            <pc:docMk/>
            <pc:sldMk cId="1102928631" sldId="503"/>
            <ac:spMk id="72" creationId="{78A7DF62-158B-4DA0-ACC0-487CC5407A33}"/>
          </ac:spMkLst>
        </pc:spChg>
        <pc:spChg chg="add mod topLvl">
          <ac:chgData name="Jinelle Monk" userId="5bb2fd7c50fa10f7" providerId="LiveId" clId="{FBC90957-2A75-4A7E-B248-22BFDE488D65}" dt="2021-08-20T18:30:16.871" v="221" actId="164"/>
          <ac:spMkLst>
            <pc:docMk/>
            <pc:sldMk cId="1102928631" sldId="503"/>
            <ac:spMk id="73" creationId="{C6C50ECE-2B8A-49AE-8EFF-C8BDC686358C}"/>
          </ac:spMkLst>
        </pc:spChg>
        <pc:spChg chg="add mod topLvl">
          <ac:chgData name="Jinelle Monk" userId="5bb2fd7c50fa10f7" providerId="LiveId" clId="{FBC90957-2A75-4A7E-B248-22BFDE488D65}" dt="2021-08-20T18:30:16.871" v="221" actId="164"/>
          <ac:spMkLst>
            <pc:docMk/>
            <pc:sldMk cId="1102928631" sldId="503"/>
            <ac:spMk id="74" creationId="{36F5E6AF-F019-4477-8A37-81FBAF7C30E9}"/>
          </ac:spMkLst>
        </pc:spChg>
        <pc:spChg chg="add mod topLvl">
          <ac:chgData name="Jinelle Monk" userId="5bb2fd7c50fa10f7" providerId="LiveId" clId="{FBC90957-2A75-4A7E-B248-22BFDE488D65}" dt="2021-08-20T18:30:16.871" v="221" actId="164"/>
          <ac:spMkLst>
            <pc:docMk/>
            <pc:sldMk cId="1102928631" sldId="503"/>
            <ac:spMk id="75" creationId="{2D88C7EE-D13F-42A5-8ACB-9D376D4EABCA}"/>
          </ac:spMkLst>
        </pc:spChg>
        <pc:spChg chg="add mod topLvl">
          <ac:chgData name="Jinelle Monk" userId="5bb2fd7c50fa10f7" providerId="LiveId" clId="{FBC90957-2A75-4A7E-B248-22BFDE488D65}" dt="2021-08-20T18:30:16.871" v="221" actId="164"/>
          <ac:spMkLst>
            <pc:docMk/>
            <pc:sldMk cId="1102928631" sldId="503"/>
            <ac:spMk id="76" creationId="{83BBDD5D-517D-4ED9-8DAB-2E9AD7E50858}"/>
          </ac:spMkLst>
        </pc:spChg>
        <pc:spChg chg="add mod topLvl">
          <ac:chgData name="Jinelle Monk" userId="5bb2fd7c50fa10f7" providerId="LiveId" clId="{FBC90957-2A75-4A7E-B248-22BFDE488D65}" dt="2021-08-20T18:30:16.871" v="221" actId="164"/>
          <ac:spMkLst>
            <pc:docMk/>
            <pc:sldMk cId="1102928631" sldId="503"/>
            <ac:spMk id="77" creationId="{05F0369C-317C-48C8-8264-FD62ABB92B6B}"/>
          </ac:spMkLst>
        </pc:spChg>
        <pc:spChg chg="add mod topLvl">
          <ac:chgData name="Jinelle Monk" userId="5bb2fd7c50fa10f7" providerId="LiveId" clId="{FBC90957-2A75-4A7E-B248-22BFDE488D65}" dt="2021-08-20T18:30:16.871" v="221" actId="164"/>
          <ac:spMkLst>
            <pc:docMk/>
            <pc:sldMk cId="1102928631" sldId="503"/>
            <ac:spMk id="78" creationId="{8CA942B6-C7AA-442C-B473-7527A5C7CD02}"/>
          </ac:spMkLst>
        </pc:spChg>
        <pc:spChg chg="add mod topLvl">
          <ac:chgData name="Jinelle Monk" userId="5bb2fd7c50fa10f7" providerId="LiveId" clId="{FBC90957-2A75-4A7E-B248-22BFDE488D65}" dt="2021-08-20T18:30:16.871" v="221" actId="164"/>
          <ac:spMkLst>
            <pc:docMk/>
            <pc:sldMk cId="1102928631" sldId="503"/>
            <ac:spMk id="79" creationId="{45598117-84D3-4AA8-A749-8A3D328FE424}"/>
          </ac:spMkLst>
        </pc:spChg>
        <pc:spChg chg="add mod topLvl">
          <ac:chgData name="Jinelle Monk" userId="5bb2fd7c50fa10f7" providerId="LiveId" clId="{FBC90957-2A75-4A7E-B248-22BFDE488D65}" dt="2021-08-20T18:30:16.871" v="221" actId="164"/>
          <ac:spMkLst>
            <pc:docMk/>
            <pc:sldMk cId="1102928631" sldId="503"/>
            <ac:spMk id="80" creationId="{5DFC51C9-BAE5-4AA5-87DB-0A7667018A9C}"/>
          </ac:spMkLst>
        </pc:spChg>
        <pc:spChg chg="add mod topLvl">
          <ac:chgData name="Jinelle Monk" userId="5bb2fd7c50fa10f7" providerId="LiveId" clId="{FBC90957-2A75-4A7E-B248-22BFDE488D65}" dt="2021-08-20T18:30:16.871" v="221" actId="164"/>
          <ac:spMkLst>
            <pc:docMk/>
            <pc:sldMk cId="1102928631" sldId="503"/>
            <ac:spMk id="81" creationId="{FCABECC7-430A-4713-85C4-7C3FAB8FE19A}"/>
          </ac:spMkLst>
        </pc:spChg>
        <pc:spChg chg="add mod topLvl">
          <ac:chgData name="Jinelle Monk" userId="5bb2fd7c50fa10f7" providerId="LiveId" clId="{FBC90957-2A75-4A7E-B248-22BFDE488D65}" dt="2021-08-20T18:30:16.871" v="221" actId="164"/>
          <ac:spMkLst>
            <pc:docMk/>
            <pc:sldMk cId="1102928631" sldId="503"/>
            <ac:spMk id="82" creationId="{DD8D7EC5-1F69-406B-BE2C-075C694A85F9}"/>
          </ac:spMkLst>
        </pc:spChg>
        <pc:spChg chg="add mod topLvl">
          <ac:chgData name="Jinelle Monk" userId="5bb2fd7c50fa10f7" providerId="LiveId" clId="{FBC90957-2A75-4A7E-B248-22BFDE488D65}" dt="2021-08-20T18:30:16.871" v="221" actId="164"/>
          <ac:spMkLst>
            <pc:docMk/>
            <pc:sldMk cId="1102928631" sldId="503"/>
            <ac:spMk id="83" creationId="{EBEEF53A-9E1D-4C7F-B77D-6C6E651352AB}"/>
          </ac:spMkLst>
        </pc:spChg>
        <pc:spChg chg="add mod topLvl">
          <ac:chgData name="Jinelle Monk" userId="5bb2fd7c50fa10f7" providerId="LiveId" clId="{FBC90957-2A75-4A7E-B248-22BFDE488D65}" dt="2021-08-20T18:30:16.871" v="221" actId="164"/>
          <ac:spMkLst>
            <pc:docMk/>
            <pc:sldMk cId="1102928631" sldId="503"/>
            <ac:spMk id="84" creationId="{362C34BE-635B-4B18-BFF8-AF548CCDE450}"/>
          </ac:spMkLst>
        </pc:spChg>
        <pc:spChg chg="add mod topLvl">
          <ac:chgData name="Jinelle Monk" userId="5bb2fd7c50fa10f7" providerId="LiveId" clId="{FBC90957-2A75-4A7E-B248-22BFDE488D65}" dt="2021-08-20T18:30:16.871" v="221" actId="164"/>
          <ac:spMkLst>
            <pc:docMk/>
            <pc:sldMk cId="1102928631" sldId="503"/>
            <ac:spMk id="85" creationId="{0C100740-AF10-47EC-AAF0-51F8BB23111D}"/>
          </ac:spMkLst>
        </pc:spChg>
        <pc:spChg chg="add mod topLvl">
          <ac:chgData name="Jinelle Monk" userId="5bb2fd7c50fa10f7" providerId="LiveId" clId="{FBC90957-2A75-4A7E-B248-22BFDE488D65}" dt="2021-08-20T18:30:16.871" v="221" actId="164"/>
          <ac:spMkLst>
            <pc:docMk/>
            <pc:sldMk cId="1102928631" sldId="503"/>
            <ac:spMk id="86" creationId="{0816ADC0-89C3-4260-8541-3679DE4A535E}"/>
          </ac:spMkLst>
        </pc:spChg>
        <pc:spChg chg="add mod topLvl">
          <ac:chgData name="Jinelle Monk" userId="5bb2fd7c50fa10f7" providerId="LiveId" clId="{FBC90957-2A75-4A7E-B248-22BFDE488D65}" dt="2021-08-20T18:30:16.871" v="221" actId="164"/>
          <ac:spMkLst>
            <pc:docMk/>
            <pc:sldMk cId="1102928631" sldId="503"/>
            <ac:spMk id="87" creationId="{A4DB1C1B-0142-4C56-9645-6219BECD611E}"/>
          </ac:spMkLst>
        </pc:spChg>
        <pc:spChg chg="add mod topLvl">
          <ac:chgData name="Jinelle Monk" userId="5bb2fd7c50fa10f7" providerId="LiveId" clId="{FBC90957-2A75-4A7E-B248-22BFDE488D65}" dt="2021-08-20T18:30:16.871" v="221" actId="164"/>
          <ac:spMkLst>
            <pc:docMk/>
            <pc:sldMk cId="1102928631" sldId="503"/>
            <ac:spMk id="88" creationId="{0145C557-9746-41AA-9716-DAF683B194AD}"/>
          </ac:spMkLst>
        </pc:spChg>
        <pc:spChg chg="add mod topLvl">
          <ac:chgData name="Jinelle Monk" userId="5bb2fd7c50fa10f7" providerId="LiveId" clId="{FBC90957-2A75-4A7E-B248-22BFDE488D65}" dt="2021-08-20T18:30:16.871" v="221" actId="164"/>
          <ac:spMkLst>
            <pc:docMk/>
            <pc:sldMk cId="1102928631" sldId="503"/>
            <ac:spMk id="89" creationId="{A5496A21-A6DE-46E2-ABC0-B85B2CB241D5}"/>
          </ac:spMkLst>
        </pc:spChg>
        <pc:spChg chg="add mod topLvl">
          <ac:chgData name="Jinelle Monk" userId="5bb2fd7c50fa10f7" providerId="LiveId" clId="{FBC90957-2A75-4A7E-B248-22BFDE488D65}" dt="2021-08-20T18:30:16.871" v="221" actId="164"/>
          <ac:spMkLst>
            <pc:docMk/>
            <pc:sldMk cId="1102928631" sldId="503"/>
            <ac:spMk id="90" creationId="{13E18281-58D9-45DB-8DA2-EAF53A332E83}"/>
          </ac:spMkLst>
        </pc:spChg>
        <pc:spChg chg="add mod topLvl">
          <ac:chgData name="Jinelle Monk" userId="5bb2fd7c50fa10f7" providerId="LiveId" clId="{FBC90957-2A75-4A7E-B248-22BFDE488D65}" dt="2021-08-20T18:30:16.871" v="221" actId="164"/>
          <ac:spMkLst>
            <pc:docMk/>
            <pc:sldMk cId="1102928631" sldId="503"/>
            <ac:spMk id="91" creationId="{9392AF51-95B3-4EAF-9387-712C27DDC21F}"/>
          </ac:spMkLst>
        </pc:spChg>
        <pc:spChg chg="add mod topLvl">
          <ac:chgData name="Jinelle Monk" userId="5bb2fd7c50fa10f7" providerId="LiveId" clId="{FBC90957-2A75-4A7E-B248-22BFDE488D65}" dt="2021-08-20T18:30:16.871" v="221" actId="164"/>
          <ac:spMkLst>
            <pc:docMk/>
            <pc:sldMk cId="1102928631" sldId="503"/>
            <ac:spMk id="92" creationId="{DF1DB36F-D65C-4BB1-9B52-35F559B74C3B}"/>
          </ac:spMkLst>
        </pc:spChg>
        <pc:spChg chg="add mod topLvl">
          <ac:chgData name="Jinelle Monk" userId="5bb2fd7c50fa10f7" providerId="LiveId" clId="{FBC90957-2A75-4A7E-B248-22BFDE488D65}" dt="2021-08-20T18:30:16.871" v="221" actId="164"/>
          <ac:spMkLst>
            <pc:docMk/>
            <pc:sldMk cId="1102928631" sldId="503"/>
            <ac:spMk id="93" creationId="{CCAB7DCA-92A3-4D40-ABB1-6AABE48864EC}"/>
          </ac:spMkLst>
        </pc:spChg>
        <pc:spChg chg="add mod">
          <ac:chgData name="Jinelle Monk" userId="5bb2fd7c50fa10f7" providerId="LiveId" clId="{FBC90957-2A75-4A7E-B248-22BFDE488D65}" dt="2021-08-20T18:30:16.871" v="221" actId="164"/>
          <ac:spMkLst>
            <pc:docMk/>
            <pc:sldMk cId="1102928631" sldId="503"/>
            <ac:spMk id="94" creationId="{FE85EE37-E9F4-4E17-99B3-1448A8D9F688}"/>
          </ac:spMkLst>
        </pc:spChg>
        <pc:spChg chg="add mod">
          <ac:chgData name="Jinelle Monk" userId="5bb2fd7c50fa10f7" providerId="LiveId" clId="{FBC90957-2A75-4A7E-B248-22BFDE488D65}" dt="2021-08-20T18:30:16.871" v="221" actId="164"/>
          <ac:spMkLst>
            <pc:docMk/>
            <pc:sldMk cId="1102928631" sldId="503"/>
            <ac:spMk id="95" creationId="{17BCD13F-84E8-4717-94C3-367B480E1F12}"/>
          </ac:spMkLst>
        </pc:spChg>
        <pc:spChg chg="add mod">
          <ac:chgData name="Jinelle Monk" userId="5bb2fd7c50fa10f7" providerId="LiveId" clId="{FBC90957-2A75-4A7E-B248-22BFDE488D65}" dt="2021-08-20T18:30:16.871" v="221" actId="164"/>
          <ac:spMkLst>
            <pc:docMk/>
            <pc:sldMk cId="1102928631" sldId="503"/>
            <ac:spMk id="96" creationId="{1B9BF46C-A6D4-48ED-9499-9AB2AAD85A9F}"/>
          </ac:spMkLst>
        </pc:spChg>
        <pc:grpChg chg="add del mod">
          <ac:chgData name="Jinelle Monk" userId="5bb2fd7c50fa10f7" providerId="LiveId" clId="{FBC90957-2A75-4A7E-B248-22BFDE488D65}" dt="2021-08-20T18:29:04.254" v="211" actId="165"/>
          <ac:grpSpMkLst>
            <pc:docMk/>
            <pc:sldMk cId="1102928631" sldId="503"/>
            <ac:grpSpMk id="10" creationId="{F0A829E8-C561-43F7-AA47-B720910B9783}"/>
          </ac:grpSpMkLst>
        </pc:grpChg>
        <pc:grpChg chg="del mod">
          <ac:chgData name="Jinelle Monk" userId="5bb2fd7c50fa10f7" providerId="LiveId" clId="{FBC90957-2A75-4A7E-B248-22BFDE488D65}" dt="2021-08-20T18:15:03.660" v="66" actId="165"/>
          <ac:grpSpMkLst>
            <pc:docMk/>
            <pc:sldMk cId="1102928631" sldId="503"/>
            <ac:grpSpMk id="11" creationId="{CE2035A3-A9E5-4C1A-85F6-85353972D44F}"/>
          </ac:grpSpMkLst>
        </pc:grpChg>
        <pc:grpChg chg="add mod">
          <ac:chgData name="Jinelle Monk" userId="5bb2fd7c50fa10f7" providerId="LiveId" clId="{FBC90957-2A75-4A7E-B248-22BFDE488D65}" dt="2021-08-20T18:30:16.871" v="221" actId="164"/>
          <ac:grpSpMkLst>
            <pc:docMk/>
            <pc:sldMk cId="1102928631" sldId="503"/>
            <ac:grpSpMk id="16" creationId="{613AD869-343E-4E1F-B9B5-B6A332963D4E}"/>
          </ac:grpSpMkLst>
        </pc:grpChg>
        <pc:picChg chg="mod topLvl">
          <ac:chgData name="Jinelle Monk" userId="5bb2fd7c50fa10f7" providerId="LiveId" clId="{FBC90957-2A75-4A7E-B248-22BFDE488D65}" dt="2021-08-20T18:30:16.871" v="221" actId="164"/>
          <ac:picMkLst>
            <pc:docMk/>
            <pc:sldMk cId="1102928631" sldId="503"/>
            <ac:picMk id="3" creationId="{65E8BE71-E0B4-4CF8-ABE4-8732BCC845BF}"/>
          </ac:picMkLst>
        </pc:picChg>
        <pc:cxnChg chg="mod topLvl">
          <ac:chgData name="Jinelle Monk" userId="5bb2fd7c50fa10f7" providerId="LiveId" clId="{FBC90957-2A75-4A7E-B248-22BFDE488D65}" dt="2021-08-20T18:15:10.186" v="67" actId="14100"/>
          <ac:cxnSpMkLst>
            <pc:docMk/>
            <pc:sldMk cId="1102928631" sldId="503"/>
            <ac:cxnSpMk id="12" creationId="{DADB01F8-B01B-4E48-AAF6-B4290700BE95}"/>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64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3647"/>
          </a:xfrm>
          <a:prstGeom prst="rect">
            <a:avLst/>
          </a:prstGeom>
        </p:spPr>
        <p:txBody>
          <a:bodyPr vert="horz" lIns="91440" tIns="45720" rIns="91440" bIns="45720" rtlCol="0"/>
          <a:lstStyle>
            <a:lvl1pPr algn="r">
              <a:defRPr sz="1200"/>
            </a:lvl1pPr>
          </a:lstStyle>
          <a:p>
            <a:fld id="{BB94CE66-5B51-48B6-B689-52351E73FBB0}" type="datetimeFigureOut">
              <a:rPr lang="en-US" smtClean="0"/>
              <a:t>8/26/2021</a:t>
            </a:fld>
            <a:endParaRPr lang="en-US" dirty="0"/>
          </a:p>
        </p:txBody>
      </p:sp>
      <p:sp>
        <p:nvSpPr>
          <p:cNvPr id="4" name="Footer Placeholder 3"/>
          <p:cNvSpPr>
            <a:spLocks noGrp="1"/>
          </p:cNvSpPr>
          <p:nvPr>
            <p:ph type="ftr" sz="quarter" idx="2"/>
          </p:nvPr>
        </p:nvSpPr>
        <p:spPr>
          <a:xfrm>
            <a:off x="0" y="8777193"/>
            <a:ext cx="2971800" cy="46364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777193"/>
            <a:ext cx="2971800" cy="463646"/>
          </a:xfrm>
          <a:prstGeom prst="rect">
            <a:avLst/>
          </a:prstGeom>
        </p:spPr>
        <p:txBody>
          <a:bodyPr vert="horz" lIns="91440" tIns="45720" rIns="91440" bIns="45720" rtlCol="0" anchor="b"/>
          <a:lstStyle>
            <a:lvl1pPr algn="r">
              <a:defRPr sz="1200"/>
            </a:lvl1pPr>
          </a:lstStyle>
          <a:p>
            <a:fld id="{7B44AAC9-AD83-4A6F-A9B6-78C39944D858}" type="slidenum">
              <a:rPr lang="en-US" smtClean="0"/>
              <a:t>‹#›</a:t>
            </a:fld>
            <a:endParaRPr lang="en-US" dirty="0"/>
          </a:p>
        </p:txBody>
      </p:sp>
    </p:spTree>
    <p:extLst>
      <p:ext uri="{BB962C8B-B14F-4D97-AF65-F5344CB8AC3E}">
        <p14:creationId xmlns:p14="http://schemas.microsoft.com/office/powerpoint/2010/main" val="2609555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64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3647"/>
          </a:xfrm>
          <a:prstGeom prst="rect">
            <a:avLst/>
          </a:prstGeom>
        </p:spPr>
        <p:txBody>
          <a:bodyPr vert="horz" lIns="91440" tIns="45720" rIns="91440" bIns="45720" rtlCol="0"/>
          <a:lstStyle>
            <a:lvl1pPr algn="r">
              <a:defRPr sz="1200"/>
            </a:lvl1pPr>
          </a:lstStyle>
          <a:p>
            <a:fld id="{7A2AC2D1-189F-41C6-AA24-1719CF9E1D90}" type="datetimeFigureOut">
              <a:rPr lang="en-US" smtClean="0"/>
              <a:t>8/26/2021</a:t>
            </a:fld>
            <a:endParaRPr lang="en-US" dirty="0"/>
          </a:p>
        </p:txBody>
      </p:sp>
      <p:sp>
        <p:nvSpPr>
          <p:cNvPr id="4" name="Slide Image Placeholder 3"/>
          <p:cNvSpPr>
            <a:spLocks noGrp="1" noRot="1" noChangeAspect="1"/>
          </p:cNvSpPr>
          <p:nvPr>
            <p:ph type="sldImg" idx="2"/>
          </p:nvPr>
        </p:nvSpPr>
        <p:spPr>
          <a:xfrm>
            <a:off x="658813" y="1155700"/>
            <a:ext cx="5540375" cy="31178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47153"/>
            <a:ext cx="5486400" cy="363858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2971800" cy="463646"/>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7193"/>
            <a:ext cx="2971800" cy="463646"/>
          </a:xfrm>
          <a:prstGeom prst="rect">
            <a:avLst/>
          </a:prstGeom>
        </p:spPr>
        <p:txBody>
          <a:bodyPr vert="horz" lIns="91440" tIns="45720" rIns="91440" bIns="45720" rtlCol="0" anchor="b"/>
          <a:lstStyle>
            <a:lvl1pPr algn="r">
              <a:defRPr sz="1200"/>
            </a:lvl1pPr>
          </a:lstStyle>
          <a:p>
            <a:fld id="{DB19CA85-8CBC-44C3-9345-73621B478D49}" type="slidenum">
              <a:rPr lang="en-US" smtClean="0"/>
              <a:t>‹#›</a:t>
            </a:fld>
            <a:endParaRPr lang="en-US" dirty="0"/>
          </a:p>
        </p:txBody>
      </p:sp>
    </p:spTree>
    <p:extLst>
      <p:ext uri="{BB962C8B-B14F-4D97-AF65-F5344CB8AC3E}">
        <p14:creationId xmlns:p14="http://schemas.microsoft.com/office/powerpoint/2010/main" val="2682660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888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11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916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85863"/>
            <a:ext cx="5689600" cy="3201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491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14</a:t>
            </a:fld>
            <a:endParaRPr lang="en-US" dirty="0"/>
          </a:p>
        </p:txBody>
      </p:sp>
    </p:spTree>
    <p:extLst>
      <p:ext uri="{BB962C8B-B14F-4D97-AF65-F5344CB8AC3E}">
        <p14:creationId xmlns:p14="http://schemas.microsoft.com/office/powerpoint/2010/main" val="2059312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15</a:t>
            </a:fld>
            <a:endParaRPr lang="en-US" dirty="0"/>
          </a:p>
        </p:txBody>
      </p:sp>
    </p:spTree>
    <p:extLst>
      <p:ext uri="{BB962C8B-B14F-4D97-AF65-F5344CB8AC3E}">
        <p14:creationId xmlns:p14="http://schemas.microsoft.com/office/powerpoint/2010/main" val="721286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499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882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925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426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334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2</a:t>
            </a:fld>
            <a:endParaRPr lang="en-US" dirty="0"/>
          </a:p>
        </p:txBody>
      </p:sp>
    </p:spTree>
    <p:extLst>
      <p:ext uri="{BB962C8B-B14F-4D97-AF65-F5344CB8AC3E}">
        <p14:creationId xmlns:p14="http://schemas.microsoft.com/office/powerpoint/2010/main" val="1692900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21</a:t>
            </a:fld>
            <a:endParaRPr lang="en-US" dirty="0"/>
          </a:p>
        </p:txBody>
      </p:sp>
    </p:spTree>
    <p:extLst>
      <p:ext uri="{BB962C8B-B14F-4D97-AF65-F5344CB8AC3E}">
        <p14:creationId xmlns:p14="http://schemas.microsoft.com/office/powerpoint/2010/main" val="586997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22</a:t>
            </a:fld>
            <a:endParaRPr lang="en-US" dirty="0"/>
          </a:p>
        </p:txBody>
      </p:sp>
    </p:spTree>
    <p:extLst>
      <p:ext uri="{BB962C8B-B14F-4D97-AF65-F5344CB8AC3E}">
        <p14:creationId xmlns:p14="http://schemas.microsoft.com/office/powerpoint/2010/main" val="3238340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539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669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620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26</a:t>
            </a:fld>
            <a:endParaRPr lang="en-US" dirty="0"/>
          </a:p>
        </p:txBody>
      </p:sp>
    </p:spTree>
    <p:extLst>
      <p:ext uri="{BB962C8B-B14F-4D97-AF65-F5344CB8AC3E}">
        <p14:creationId xmlns:p14="http://schemas.microsoft.com/office/powerpoint/2010/main" val="3247115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950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867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31</a:t>
            </a:fld>
            <a:endParaRPr lang="en-US" dirty="0"/>
          </a:p>
        </p:txBody>
      </p:sp>
    </p:spTree>
    <p:extLst>
      <p:ext uri="{BB962C8B-B14F-4D97-AF65-F5344CB8AC3E}">
        <p14:creationId xmlns:p14="http://schemas.microsoft.com/office/powerpoint/2010/main" val="2503814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32</a:t>
            </a:fld>
            <a:endParaRPr lang="en-US" dirty="0"/>
          </a:p>
        </p:txBody>
      </p:sp>
    </p:spTree>
    <p:extLst>
      <p:ext uri="{BB962C8B-B14F-4D97-AF65-F5344CB8AC3E}">
        <p14:creationId xmlns:p14="http://schemas.microsoft.com/office/powerpoint/2010/main" val="4043970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3</a:t>
            </a:fld>
            <a:endParaRPr lang="en-US" dirty="0"/>
          </a:p>
        </p:txBody>
      </p:sp>
    </p:spTree>
    <p:extLst>
      <p:ext uri="{BB962C8B-B14F-4D97-AF65-F5344CB8AC3E}">
        <p14:creationId xmlns:p14="http://schemas.microsoft.com/office/powerpoint/2010/main" val="653734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762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34</a:t>
            </a:fld>
            <a:endParaRPr lang="en-US" dirty="0"/>
          </a:p>
        </p:txBody>
      </p:sp>
    </p:spTree>
    <p:extLst>
      <p:ext uri="{BB962C8B-B14F-4D97-AF65-F5344CB8AC3E}">
        <p14:creationId xmlns:p14="http://schemas.microsoft.com/office/powerpoint/2010/main" val="2798060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851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36</a:t>
            </a:fld>
            <a:endParaRPr lang="en-US" dirty="0"/>
          </a:p>
        </p:txBody>
      </p:sp>
    </p:spTree>
    <p:extLst>
      <p:ext uri="{BB962C8B-B14F-4D97-AF65-F5344CB8AC3E}">
        <p14:creationId xmlns:p14="http://schemas.microsoft.com/office/powerpoint/2010/main" val="3138116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9172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38</a:t>
            </a:fld>
            <a:endParaRPr lang="en-US" dirty="0"/>
          </a:p>
        </p:txBody>
      </p:sp>
    </p:spTree>
    <p:extLst>
      <p:ext uri="{BB962C8B-B14F-4D97-AF65-F5344CB8AC3E}">
        <p14:creationId xmlns:p14="http://schemas.microsoft.com/office/powerpoint/2010/main" val="3246686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198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305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640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42</a:t>
            </a:fld>
            <a:endParaRPr lang="en-US" dirty="0"/>
          </a:p>
        </p:txBody>
      </p:sp>
    </p:spTree>
    <p:extLst>
      <p:ext uri="{BB962C8B-B14F-4D97-AF65-F5344CB8AC3E}">
        <p14:creationId xmlns:p14="http://schemas.microsoft.com/office/powerpoint/2010/main" val="141904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4</a:t>
            </a:fld>
            <a:endParaRPr lang="en-US" dirty="0"/>
          </a:p>
        </p:txBody>
      </p:sp>
    </p:spTree>
    <p:extLst>
      <p:ext uri="{BB962C8B-B14F-4D97-AF65-F5344CB8AC3E}">
        <p14:creationId xmlns:p14="http://schemas.microsoft.com/office/powerpoint/2010/main" val="3151488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931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44</a:t>
            </a:fld>
            <a:endParaRPr lang="en-US" dirty="0"/>
          </a:p>
        </p:txBody>
      </p:sp>
    </p:spTree>
    <p:extLst>
      <p:ext uri="{BB962C8B-B14F-4D97-AF65-F5344CB8AC3E}">
        <p14:creationId xmlns:p14="http://schemas.microsoft.com/office/powerpoint/2010/main" val="36069456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45</a:t>
            </a:fld>
            <a:endParaRPr lang="en-US" dirty="0"/>
          </a:p>
        </p:txBody>
      </p:sp>
    </p:spTree>
    <p:extLst>
      <p:ext uri="{BB962C8B-B14F-4D97-AF65-F5344CB8AC3E}">
        <p14:creationId xmlns:p14="http://schemas.microsoft.com/office/powerpoint/2010/main" val="35942448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46</a:t>
            </a:fld>
            <a:endParaRPr lang="en-US" dirty="0"/>
          </a:p>
        </p:txBody>
      </p:sp>
    </p:spTree>
    <p:extLst>
      <p:ext uri="{BB962C8B-B14F-4D97-AF65-F5344CB8AC3E}">
        <p14:creationId xmlns:p14="http://schemas.microsoft.com/office/powerpoint/2010/main" val="34112188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3578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1495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49</a:t>
            </a:fld>
            <a:endParaRPr lang="en-US" dirty="0"/>
          </a:p>
        </p:txBody>
      </p:sp>
    </p:spTree>
    <p:extLst>
      <p:ext uri="{BB962C8B-B14F-4D97-AF65-F5344CB8AC3E}">
        <p14:creationId xmlns:p14="http://schemas.microsoft.com/office/powerpoint/2010/main" val="19000287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50</a:t>
            </a:fld>
            <a:endParaRPr lang="en-US" dirty="0"/>
          </a:p>
        </p:txBody>
      </p:sp>
    </p:spTree>
    <p:extLst>
      <p:ext uri="{BB962C8B-B14F-4D97-AF65-F5344CB8AC3E}">
        <p14:creationId xmlns:p14="http://schemas.microsoft.com/office/powerpoint/2010/main" val="41391000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51</a:t>
            </a:fld>
            <a:endParaRPr lang="en-US" dirty="0"/>
          </a:p>
        </p:txBody>
      </p:sp>
    </p:spTree>
    <p:extLst>
      <p:ext uri="{BB962C8B-B14F-4D97-AF65-F5344CB8AC3E}">
        <p14:creationId xmlns:p14="http://schemas.microsoft.com/office/powerpoint/2010/main" val="22525941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52</a:t>
            </a:fld>
            <a:endParaRPr lang="en-US" dirty="0"/>
          </a:p>
        </p:txBody>
      </p:sp>
    </p:spTree>
    <p:extLst>
      <p:ext uri="{BB962C8B-B14F-4D97-AF65-F5344CB8AC3E}">
        <p14:creationId xmlns:p14="http://schemas.microsoft.com/office/powerpoint/2010/main" val="164447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5</a:t>
            </a:fld>
            <a:endParaRPr lang="en-US" dirty="0"/>
          </a:p>
        </p:txBody>
      </p:sp>
    </p:spTree>
    <p:extLst>
      <p:ext uri="{BB962C8B-B14F-4D97-AF65-F5344CB8AC3E}">
        <p14:creationId xmlns:p14="http://schemas.microsoft.com/office/powerpoint/2010/main" val="41265142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53</a:t>
            </a:fld>
            <a:endParaRPr lang="en-US" dirty="0"/>
          </a:p>
        </p:txBody>
      </p:sp>
    </p:spTree>
    <p:extLst>
      <p:ext uri="{BB962C8B-B14F-4D97-AF65-F5344CB8AC3E}">
        <p14:creationId xmlns:p14="http://schemas.microsoft.com/office/powerpoint/2010/main" val="40240004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54</a:t>
            </a:fld>
            <a:endParaRPr lang="en-US" dirty="0"/>
          </a:p>
        </p:txBody>
      </p:sp>
    </p:spTree>
    <p:extLst>
      <p:ext uri="{BB962C8B-B14F-4D97-AF65-F5344CB8AC3E}">
        <p14:creationId xmlns:p14="http://schemas.microsoft.com/office/powerpoint/2010/main" val="42625213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55</a:t>
            </a:fld>
            <a:endParaRPr lang="en-US" dirty="0"/>
          </a:p>
        </p:txBody>
      </p:sp>
    </p:spTree>
    <p:extLst>
      <p:ext uri="{BB962C8B-B14F-4D97-AF65-F5344CB8AC3E}">
        <p14:creationId xmlns:p14="http://schemas.microsoft.com/office/powerpoint/2010/main" val="12739996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56</a:t>
            </a:fld>
            <a:endParaRPr lang="en-US" dirty="0"/>
          </a:p>
        </p:txBody>
      </p:sp>
    </p:spTree>
    <p:extLst>
      <p:ext uri="{BB962C8B-B14F-4D97-AF65-F5344CB8AC3E}">
        <p14:creationId xmlns:p14="http://schemas.microsoft.com/office/powerpoint/2010/main" val="27041228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57</a:t>
            </a:fld>
            <a:endParaRPr lang="en-US" dirty="0"/>
          </a:p>
        </p:txBody>
      </p:sp>
    </p:spTree>
    <p:extLst>
      <p:ext uri="{BB962C8B-B14F-4D97-AF65-F5344CB8AC3E}">
        <p14:creationId xmlns:p14="http://schemas.microsoft.com/office/powerpoint/2010/main" val="6489090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58</a:t>
            </a:fld>
            <a:endParaRPr lang="en-US" dirty="0"/>
          </a:p>
        </p:txBody>
      </p:sp>
    </p:spTree>
    <p:extLst>
      <p:ext uri="{BB962C8B-B14F-4D97-AF65-F5344CB8AC3E}">
        <p14:creationId xmlns:p14="http://schemas.microsoft.com/office/powerpoint/2010/main" val="18121686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8497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068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61</a:t>
            </a:fld>
            <a:endParaRPr lang="en-US" dirty="0"/>
          </a:p>
        </p:txBody>
      </p:sp>
    </p:spTree>
    <p:extLst>
      <p:ext uri="{BB962C8B-B14F-4D97-AF65-F5344CB8AC3E}">
        <p14:creationId xmlns:p14="http://schemas.microsoft.com/office/powerpoint/2010/main" val="12352336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62</a:t>
            </a:fld>
            <a:endParaRPr lang="en-US" dirty="0"/>
          </a:p>
        </p:txBody>
      </p:sp>
    </p:spTree>
    <p:extLst>
      <p:ext uri="{BB962C8B-B14F-4D97-AF65-F5344CB8AC3E}">
        <p14:creationId xmlns:p14="http://schemas.microsoft.com/office/powerpoint/2010/main" val="424498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23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0080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64</a:t>
            </a:fld>
            <a:endParaRPr lang="en-US" dirty="0"/>
          </a:p>
        </p:txBody>
      </p:sp>
    </p:spTree>
    <p:extLst>
      <p:ext uri="{BB962C8B-B14F-4D97-AF65-F5344CB8AC3E}">
        <p14:creationId xmlns:p14="http://schemas.microsoft.com/office/powerpoint/2010/main" val="12122337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65</a:t>
            </a:fld>
            <a:endParaRPr lang="en-US" dirty="0"/>
          </a:p>
        </p:txBody>
      </p:sp>
    </p:spTree>
    <p:extLst>
      <p:ext uri="{BB962C8B-B14F-4D97-AF65-F5344CB8AC3E}">
        <p14:creationId xmlns:p14="http://schemas.microsoft.com/office/powerpoint/2010/main" val="1221843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66</a:t>
            </a:fld>
            <a:endParaRPr lang="en-US" dirty="0"/>
          </a:p>
        </p:txBody>
      </p:sp>
    </p:spTree>
    <p:extLst>
      <p:ext uri="{BB962C8B-B14F-4D97-AF65-F5344CB8AC3E}">
        <p14:creationId xmlns:p14="http://schemas.microsoft.com/office/powerpoint/2010/main" val="28652157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9658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69</a:t>
            </a:fld>
            <a:endParaRPr lang="en-US" dirty="0"/>
          </a:p>
        </p:txBody>
      </p:sp>
    </p:spTree>
    <p:extLst>
      <p:ext uri="{BB962C8B-B14F-4D97-AF65-F5344CB8AC3E}">
        <p14:creationId xmlns:p14="http://schemas.microsoft.com/office/powerpoint/2010/main" val="7721286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70</a:t>
            </a:fld>
            <a:endParaRPr lang="en-US" dirty="0"/>
          </a:p>
        </p:txBody>
      </p:sp>
    </p:spTree>
    <p:extLst>
      <p:ext uri="{BB962C8B-B14F-4D97-AF65-F5344CB8AC3E}">
        <p14:creationId xmlns:p14="http://schemas.microsoft.com/office/powerpoint/2010/main" val="10493696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650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72</a:t>
            </a:fld>
            <a:endParaRPr lang="en-US" dirty="0"/>
          </a:p>
        </p:txBody>
      </p:sp>
    </p:spTree>
    <p:extLst>
      <p:ext uri="{BB962C8B-B14F-4D97-AF65-F5344CB8AC3E}">
        <p14:creationId xmlns:p14="http://schemas.microsoft.com/office/powerpoint/2010/main" val="41122093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73</a:t>
            </a:fld>
            <a:endParaRPr lang="en-US" dirty="0"/>
          </a:p>
        </p:txBody>
      </p:sp>
    </p:spTree>
    <p:extLst>
      <p:ext uri="{BB962C8B-B14F-4D97-AF65-F5344CB8AC3E}">
        <p14:creationId xmlns:p14="http://schemas.microsoft.com/office/powerpoint/2010/main" val="2543192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7</a:t>
            </a:fld>
            <a:endParaRPr lang="en-US" dirty="0"/>
          </a:p>
        </p:txBody>
      </p:sp>
    </p:spTree>
    <p:extLst>
      <p:ext uri="{BB962C8B-B14F-4D97-AF65-F5344CB8AC3E}">
        <p14:creationId xmlns:p14="http://schemas.microsoft.com/office/powerpoint/2010/main" val="25361928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74</a:t>
            </a:fld>
            <a:endParaRPr lang="en-US" dirty="0"/>
          </a:p>
        </p:txBody>
      </p:sp>
    </p:spTree>
    <p:extLst>
      <p:ext uri="{BB962C8B-B14F-4D97-AF65-F5344CB8AC3E}">
        <p14:creationId xmlns:p14="http://schemas.microsoft.com/office/powerpoint/2010/main" val="2936969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8</a:t>
            </a:fld>
            <a:endParaRPr lang="en-US" dirty="0"/>
          </a:p>
        </p:txBody>
      </p:sp>
    </p:spTree>
    <p:extLst>
      <p:ext uri="{BB962C8B-B14F-4D97-AF65-F5344CB8AC3E}">
        <p14:creationId xmlns:p14="http://schemas.microsoft.com/office/powerpoint/2010/main" val="2318969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327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69A8E8-7A4C-421F-945D-02C49D3B5933}" type="datetime1">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367488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5F7A76-A51E-4253-A536-3EF0E2771171}" type="datetime1">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42086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EACCEE-E291-4CB0-B8B1-389BE34DEC7F}" type="datetime1">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30352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AA49D0-D7BB-4969-A178-E910206BC97E}" type="datetime1">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11450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E5ED26-749A-4C9F-9B81-009BC9CB682C}" type="datetime1">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20307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1E7D5C-B352-4528-8084-99B4E8466BE9}" type="datetime1">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8248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791681-00B8-4F40-92B1-EC5651CC07B8}" type="datetime1">
              <a:rPr lang="en-US" smtClean="0"/>
              <a:t>8/26/2021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1340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0F016F-F158-4486-B055-ECB160DBB4AB}" type="datetime1">
              <a:rPr lang="en-US" smtClean="0"/>
              <a:t>8/26/2021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21304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BF6663-9629-4A6D-844E-E068FC88B2E4}" type="datetime1">
              <a:rPr lang="en-US" smtClean="0"/>
              <a:t>8/26/2021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7573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BFB52-FB66-43CD-AFD1-D09C53DC5405}" type="datetime1">
              <a:rPr lang="en-US" smtClean="0"/>
              <a:t>8/26/2021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13907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8E6443-E07B-43ED-B492-F1889119537C}" type="datetime1">
              <a:rPr lang="en-US" smtClean="0"/>
              <a:t>8/26/2021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15262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91BA5B-DADD-4EFD-BDCC-6C8D5610D1FB}" type="datetime1">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324016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57B7E5-CCCF-497E-920E-3D4910B4E080}" type="datetime1">
              <a:rPr lang="en-US" smtClean="0"/>
              <a:t>8/26/2021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7808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2C7-3789-47DF-9C28-3AA5C6E557CA}" type="datetime1">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484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6692C-D1FB-4537-B96D-3DAE8BECE642}" type="datetime1">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86553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JEC Content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3"/>
          </p:nvPr>
        </p:nvSpPr>
        <p:spPr>
          <a:xfrm>
            <a:off x="203200" y="1066800"/>
            <a:ext cx="11785600" cy="5181600"/>
          </a:xfrm>
          <a:prstGeom prst="rect">
            <a:avLst/>
          </a:prstGeom>
        </p:spPr>
        <p:txBody>
          <a:bodyPr/>
          <a:lstStyle/>
          <a:p>
            <a:pPr lvl="0"/>
            <a:endParaRPr lang="en-US" noProof="0" dirty="0"/>
          </a:p>
        </p:txBody>
      </p:sp>
    </p:spTree>
    <p:extLst>
      <p:ext uri="{BB962C8B-B14F-4D97-AF65-F5344CB8AC3E}">
        <p14:creationId xmlns:p14="http://schemas.microsoft.com/office/powerpoint/2010/main" val="200175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43394B-C45F-493F-957B-FCF0F304752C}" type="datetimeFigureOut">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465356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261773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43394B-C45F-493F-957B-FCF0F304752C}" type="datetimeFigureOut">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5608792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43394B-C45F-493F-957B-FCF0F304752C}" type="datetimeFigureOut">
              <a:rPr lang="en-US" smtClean="0"/>
              <a:t>8/26/2021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048728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43394B-C45F-493F-957B-FCF0F304752C}" type="datetimeFigureOut">
              <a:rPr lang="en-US" smtClean="0"/>
              <a:t>8/26/2021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829526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43394B-C45F-493F-957B-FCF0F304752C}" type="datetimeFigureOut">
              <a:rPr lang="en-US" smtClean="0"/>
              <a:t>8/26/2021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864041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F323CE-D5D7-4A8E-91C4-F5A76097927C}" type="datetime1">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95018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3394B-C45F-493F-957B-FCF0F304752C}" type="datetimeFigureOut">
              <a:rPr lang="en-US" smtClean="0"/>
              <a:t>8/26/2021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7563509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3394B-C45F-493F-957B-FCF0F304752C}" type="datetimeFigureOut">
              <a:rPr lang="en-US" smtClean="0"/>
              <a:t>8/26/2021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499276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3394B-C45F-493F-957B-FCF0F304752C}" type="datetimeFigureOut">
              <a:rPr lang="en-US" smtClean="0"/>
              <a:t>8/26/2021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5593010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215713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620660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9A71A3-950D-4899-B79B-35F2758BD331}"/>
              </a:ext>
            </a:extLst>
          </p:cNvPr>
          <p:cNvGrpSpPr/>
          <p:nvPr userDrawn="1"/>
        </p:nvGrpSpPr>
        <p:grpSpPr>
          <a:xfrm>
            <a:off x="0" y="1207336"/>
            <a:ext cx="12192000" cy="4467863"/>
            <a:chOff x="0" y="1207336"/>
            <a:chExt cx="12192000" cy="4467863"/>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41616"/>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91472" y="1379494"/>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207336"/>
              <a:ext cx="5074920" cy="356616"/>
            </a:xfrm>
            <a:prstGeom prst="rect">
              <a:avLst/>
            </a:prstGeom>
            <a:gradFill flip="none" rotWithShape="1">
              <a:gsLst>
                <a:gs pos="0">
                  <a:srgbClr val="BAC82F"/>
                </a:gs>
                <a:gs pos="100000">
                  <a:srgbClr val="0C6D8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207336"/>
              <a:ext cx="4416552" cy="356616"/>
            </a:xfrm>
            <a:prstGeom prst="rect">
              <a:avLst/>
            </a:prstGeom>
            <a:gradFill flip="none" rotWithShape="1">
              <a:gsLst>
                <a:gs pos="0">
                  <a:srgbClr val="F2C020"/>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16552" y="3269385"/>
              <a:ext cx="5074920" cy="356616"/>
            </a:xfrm>
            <a:prstGeom prst="rect">
              <a:avLst/>
            </a:prstGeom>
            <a:gradFill flip="none" rotWithShape="1">
              <a:gsLst>
                <a:gs pos="0">
                  <a:schemeClr val="tx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18583"/>
              <a:ext cx="5074920" cy="356616"/>
            </a:xfrm>
            <a:prstGeom prst="rect">
              <a:avLst/>
            </a:prstGeom>
            <a:gradFill flip="none" rotWithShape="1">
              <a:gsLst>
                <a:gs pos="0">
                  <a:schemeClr val="tx2"/>
                </a:gs>
                <a:gs pos="52000">
                  <a:schemeClr val="accent3"/>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8800" y="5317275"/>
              <a:ext cx="2743200" cy="356616"/>
            </a:xfrm>
            <a:prstGeom prst="rect">
              <a:avLst/>
            </a:prstGeom>
            <a:gradFill flip="none" rotWithShape="1">
              <a:gsLst>
                <a:gs pos="0">
                  <a:schemeClr val="accent5"/>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Title 1">
            <a:extLst>
              <a:ext uri="{FF2B5EF4-FFF2-40B4-BE49-F238E27FC236}">
                <a16:creationId xmlns:a16="http://schemas.microsoft.com/office/drawing/2014/main" id="{1A4D6C00-E83E-4187-903F-A0A515BA93F6}"/>
              </a:ext>
            </a:extLst>
          </p:cNvPr>
          <p:cNvSpPr>
            <a:spLocks noGrp="1"/>
          </p:cNvSpPr>
          <p:nvPr>
            <p:ph type="title" hasCustomPrompt="1"/>
          </p:nvPr>
        </p:nvSpPr>
        <p:spPr>
          <a:xfrm>
            <a:off x="462638" y="2079876"/>
            <a:ext cx="3052087" cy="1475598"/>
          </a:xfrm>
        </p:spPr>
        <p:txBody>
          <a:bodyPr lIns="0" tIns="0" rIns="0" bIns="0"/>
          <a:lstStyle>
            <a:lvl1pPr>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p:ph type="body" sz="quarter" idx="57" hasCustomPrompt="1"/>
          </p:nvPr>
        </p:nvSpPr>
        <p:spPr>
          <a:xfrm>
            <a:off x="2565129" y="863644"/>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p:ph type="body" sz="quarter" idx="16" hasCustomPrompt="1"/>
          </p:nvPr>
        </p:nvSpPr>
        <p:spPr>
          <a:xfrm>
            <a:off x="8447472" y="86364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p:ph type="body" sz="quarter" idx="20" hasCustomPrompt="1"/>
          </p:nvPr>
        </p:nvSpPr>
        <p:spPr>
          <a:xfrm>
            <a:off x="8447472" y="2914158"/>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40347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p:ph type="body" sz="quarter" idx="24" hasCustomPrompt="1"/>
          </p:nvPr>
        </p:nvSpPr>
        <p:spPr>
          <a:xfrm>
            <a:off x="8447472" y="4970360"/>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p:ph type="ftr" sz="quarter" idx="11"/>
          </p:nvPr>
        </p:nvSpPr>
        <p:spPr/>
        <p:txBody>
          <a:bodyPr/>
          <a:lstStyle/>
          <a:p>
            <a:r>
              <a:rPr lang="en-US" dirty="0"/>
              <a:t>ADD A FOOTER</a:t>
            </a:r>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p:ph type="dt" sz="half" idx="10"/>
          </p:nvPr>
        </p:nvSpPr>
        <p:spPr>
          <a:xfrm>
            <a:off x="9005888" y="550858"/>
            <a:ext cx="2743200" cy="176716"/>
          </a:xfrm>
          <a:prstGeom prst="rect">
            <a:avLst/>
          </a:prstGeom>
        </p:spPr>
        <p:txBody>
          <a:bodyPr/>
          <a:lstStyle/>
          <a:p>
            <a:fld id="{F0BF70C0-85C8-4782-A2DC-740B0F58DBF8}" type="datetime1">
              <a:rPr lang="ru-RU" smtClean="0"/>
              <a:t>26.08.2021</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1607829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bg>
      <p:bgPr>
        <a:gradFill flip="none" rotWithShape="1">
          <a:gsLst>
            <a:gs pos="33000">
              <a:srgbClr val="07273B"/>
            </a:gs>
            <a:gs pos="100000">
              <a:srgbClr val="00B3F2"/>
            </a:gs>
          </a:gsLst>
          <a:lin ang="13500000" scaled="1"/>
          <a:tileRect/>
        </a:gradFill>
        <a:effectLst/>
      </p:bgPr>
    </p:bg>
    <p:spTree>
      <p:nvGrpSpPr>
        <p:cNvPr id="1" name=""/>
        <p:cNvGrpSpPr/>
        <p:nvPr/>
      </p:nvGrpSpPr>
      <p:grpSpPr>
        <a:xfrm>
          <a:off x="0" y="0"/>
          <a:ext cx="0" cy="0"/>
          <a:chOff x="0" y="0"/>
          <a:chExt cx="0" cy="0"/>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29348"/>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rgbClr val="9E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89889" y="1374274"/>
            <a:ext cx="1825143" cy="2051083"/>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rgbClr val="119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195068"/>
            <a:ext cx="5074920" cy="356616"/>
          </a:xfrm>
          <a:prstGeom prst="rect">
            <a:avLst/>
          </a:prstGeom>
          <a:gradFill flip="none" rotWithShape="1">
            <a:gsLst>
              <a:gs pos="0">
                <a:srgbClr val="BAC82F"/>
              </a:gs>
              <a:gs pos="100000">
                <a:srgbClr val="1198B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195068"/>
            <a:ext cx="4416552" cy="356616"/>
          </a:xfrm>
          <a:prstGeom prst="rect">
            <a:avLst/>
          </a:prstGeom>
          <a:gradFill flip="none" rotWithShape="1">
            <a:gsLst>
              <a:gs pos="0">
                <a:srgbClr val="76B531"/>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62276" y="3248393"/>
            <a:ext cx="5074920" cy="356616"/>
          </a:xfrm>
          <a:prstGeom prst="rect">
            <a:avLst/>
          </a:prstGeom>
          <a:gradFill flip="none" rotWithShape="1">
            <a:gsLst>
              <a:gs pos="0">
                <a:srgbClr val="9E0093"/>
              </a:gs>
              <a:gs pos="100000">
                <a:srgbClr val="1198B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06315"/>
            <a:ext cx="5074920" cy="356616"/>
          </a:xfrm>
          <a:prstGeom prst="rect">
            <a:avLst/>
          </a:prstGeom>
          <a:gradFill flip="none" rotWithShape="1">
            <a:gsLst>
              <a:gs pos="0">
                <a:srgbClr val="9E0093"/>
              </a:gs>
              <a:gs pos="52000">
                <a:schemeClr val="accent3"/>
              </a:gs>
              <a:gs pos="100000">
                <a:srgbClr val="F39D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3832" y="5306315"/>
            <a:ext cx="2743200" cy="356616"/>
          </a:xfrm>
          <a:prstGeom prst="rect">
            <a:avLst/>
          </a:prstGeom>
          <a:gradFill flip="none" rotWithShape="1">
            <a:gsLst>
              <a:gs pos="0">
                <a:schemeClr val="accent5"/>
              </a:gs>
              <a:gs pos="100000">
                <a:srgbClr val="C69A0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A4D6C00-E83E-4187-903F-A0A515BA93F6}"/>
              </a:ext>
            </a:extLst>
          </p:cNvPr>
          <p:cNvSpPr>
            <a:spLocks noGrp="1"/>
          </p:cNvSpPr>
          <p:nvPr userDrawn="1">
            <p:ph type="title" hasCustomPrompt="1"/>
          </p:nvPr>
        </p:nvSpPr>
        <p:spPr>
          <a:xfrm>
            <a:off x="462638" y="2079876"/>
            <a:ext cx="3052087" cy="1475598"/>
          </a:xfrm>
        </p:spPr>
        <p:txBody>
          <a:bodyPr lIns="0" tIns="0" rIns="0" bIns="0">
            <a:noAutofit/>
          </a:bodyPr>
          <a:lstStyle>
            <a:lvl1pPr>
              <a:defRPr sz="3600" b="1">
                <a:solidFill>
                  <a:srgbClr val="B2ECF8"/>
                </a:solidFill>
                <a:effectLst>
                  <a:outerShdw blurRad="38100" dist="38100" dir="2700000" algn="tl">
                    <a:srgbClr val="000000">
                      <a:alpha val="43137"/>
                    </a:srgbClr>
                  </a:outerShdw>
                </a:effectLst>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userDrawn="1">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userDrawn="1">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userDrawn="1">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userDrawn="1">
            <p:ph type="body" sz="quarter" idx="57" hasCustomPrompt="1"/>
          </p:nvPr>
        </p:nvSpPr>
        <p:spPr>
          <a:xfrm>
            <a:off x="2493639" y="823849"/>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userDrawn="1">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userDrawn="1">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userDrawn="1">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userDrawn="1">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userDrawn="1">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userDrawn="1">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userDrawn="1">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userDrawn="1">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userDrawn="1">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userDrawn="1">
            <p:ph type="body" sz="quarter" idx="16" hasCustomPrompt="1"/>
          </p:nvPr>
        </p:nvSpPr>
        <p:spPr>
          <a:xfrm>
            <a:off x="7774933" y="-16187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userDrawn="1">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userDrawn="1">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userDrawn="1">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userDrawn="1">
            <p:ph type="body" sz="quarter" idx="20" hasCustomPrompt="1"/>
          </p:nvPr>
        </p:nvSpPr>
        <p:spPr>
          <a:xfrm>
            <a:off x="11337432" y="3753473"/>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userDrawn="1">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userDrawn="1">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userDrawn="1">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userDrawn="1">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5B4AA4"/>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userDrawn="1">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userDrawn="1">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userDrawn="1">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userDrawn="1">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userDrawn="1">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userDrawn="1">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userDrawn="1">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userDrawn="1">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userDrawn="1">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userDrawn="1">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userDrawn="1">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userDrawn="1">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userDrawn="1">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userDrawn="1">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userDrawn="1">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userDrawn="1">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userDrawn="1">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userDrawn="1">
            <p:ph type="body" sz="quarter" idx="24" hasCustomPrompt="1"/>
          </p:nvPr>
        </p:nvSpPr>
        <p:spPr>
          <a:xfrm>
            <a:off x="8399832" y="6507147"/>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userDrawn="1">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userDrawn="1">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userDrawn="1">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userDrawn="1">
            <p:ph type="ftr" sz="quarter" idx="11"/>
          </p:nvPr>
        </p:nvSpPr>
        <p:spPr/>
        <p:txBody>
          <a:bodyPr/>
          <a:lstStyle/>
          <a:p>
            <a:r>
              <a:rPr lang="en-US" dirty="0"/>
              <a:t>ADD A FOOTER</a:t>
            </a:r>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userDrawn="1">
            <p:ph type="dt" sz="half" idx="10"/>
          </p:nvPr>
        </p:nvSpPr>
        <p:spPr>
          <a:xfrm>
            <a:off x="9005888" y="550858"/>
            <a:ext cx="2743200" cy="176716"/>
          </a:xfrm>
          <a:prstGeom prst="rect">
            <a:avLst/>
          </a:prstGeom>
        </p:spPr>
        <p:txBody>
          <a:bodyPr/>
          <a:lstStyle/>
          <a:p>
            <a:fld id="{F0BF70C0-85C8-4782-A2DC-740B0F58DBF8}" type="datetime1">
              <a:rPr lang="ru-RU" smtClean="0"/>
              <a:t>26.08.2021</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userDrawn="1">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1857124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bg>
      <p:bgPr>
        <a:gradFill flip="none" rotWithShape="1">
          <a:gsLst>
            <a:gs pos="33000">
              <a:srgbClr val="07273B"/>
            </a:gs>
            <a:gs pos="100000">
              <a:srgbClr val="00B3F2"/>
            </a:gs>
          </a:gsLst>
          <a:lin ang="135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9A71A3-950D-4899-B79B-35F2758BD331}"/>
              </a:ext>
            </a:extLst>
          </p:cNvPr>
          <p:cNvGrpSpPr/>
          <p:nvPr userDrawn="1"/>
        </p:nvGrpSpPr>
        <p:grpSpPr>
          <a:xfrm>
            <a:off x="0" y="1167029"/>
            <a:ext cx="12192000" cy="4467863"/>
            <a:chOff x="0" y="1207336"/>
            <a:chExt cx="12192000" cy="4467863"/>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41616"/>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88159" y="1394039"/>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207336"/>
              <a:ext cx="5074920" cy="356616"/>
            </a:xfrm>
            <a:prstGeom prst="rect">
              <a:avLst/>
            </a:prstGeom>
            <a:gradFill flip="none" rotWithShape="1">
              <a:gsLst>
                <a:gs pos="0">
                  <a:srgbClr val="BAC82F"/>
                </a:gs>
                <a:gs pos="100000">
                  <a:srgbClr val="0C6D8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207336"/>
              <a:ext cx="4416552" cy="356616"/>
            </a:xfrm>
            <a:prstGeom prst="rect">
              <a:avLst/>
            </a:prstGeom>
            <a:gradFill flip="none" rotWithShape="1">
              <a:gsLst>
                <a:gs pos="0">
                  <a:srgbClr val="F2C020"/>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16552" y="3269385"/>
              <a:ext cx="5074920" cy="356616"/>
            </a:xfrm>
            <a:prstGeom prst="rect">
              <a:avLst/>
            </a:prstGeom>
            <a:gradFill flip="none" rotWithShape="1">
              <a:gsLst>
                <a:gs pos="0">
                  <a:schemeClr val="tx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18583"/>
              <a:ext cx="5074920" cy="356616"/>
            </a:xfrm>
            <a:prstGeom prst="rect">
              <a:avLst/>
            </a:prstGeom>
            <a:gradFill flip="none" rotWithShape="1">
              <a:gsLst>
                <a:gs pos="0">
                  <a:schemeClr val="tx2"/>
                </a:gs>
                <a:gs pos="52000">
                  <a:schemeClr val="accent3"/>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8800" y="5317275"/>
              <a:ext cx="2743200" cy="356616"/>
            </a:xfrm>
            <a:prstGeom prst="rect">
              <a:avLst/>
            </a:prstGeom>
            <a:gradFill flip="none" rotWithShape="1">
              <a:gsLst>
                <a:gs pos="0">
                  <a:schemeClr val="accent5"/>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Title 1">
            <a:extLst>
              <a:ext uri="{FF2B5EF4-FFF2-40B4-BE49-F238E27FC236}">
                <a16:creationId xmlns:a16="http://schemas.microsoft.com/office/drawing/2014/main" id="{1A4D6C00-E83E-4187-903F-A0A515BA93F6}"/>
              </a:ext>
            </a:extLst>
          </p:cNvPr>
          <p:cNvSpPr>
            <a:spLocks noGrp="1"/>
          </p:cNvSpPr>
          <p:nvPr>
            <p:ph type="title" hasCustomPrompt="1"/>
          </p:nvPr>
        </p:nvSpPr>
        <p:spPr>
          <a:xfrm>
            <a:off x="462638" y="2079876"/>
            <a:ext cx="3052087" cy="1475598"/>
          </a:xfrm>
        </p:spPr>
        <p:txBody>
          <a:bodyPr lIns="0" tIns="0" rIns="0" bIns="0">
            <a:noAutofit/>
          </a:bodyPr>
          <a:lstStyle>
            <a:lvl1pPr>
              <a:defRPr sz="3600" b="1">
                <a:solidFill>
                  <a:srgbClr val="B2ECF8"/>
                </a:solidFill>
                <a:effectLst>
                  <a:outerShdw blurRad="38100" dist="38100" dir="2700000" algn="tl">
                    <a:srgbClr val="000000">
                      <a:alpha val="43137"/>
                    </a:srgbClr>
                  </a:outerShdw>
                </a:effectLst>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p:ph type="body" sz="quarter" idx="57" hasCustomPrompt="1"/>
          </p:nvPr>
        </p:nvSpPr>
        <p:spPr>
          <a:xfrm>
            <a:off x="2565129" y="863644"/>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p:ph type="body" sz="quarter" idx="16" hasCustomPrompt="1"/>
          </p:nvPr>
        </p:nvSpPr>
        <p:spPr>
          <a:xfrm>
            <a:off x="8447472" y="86364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p:ph type="body" sz="quarter" idx="20" hasCustomPrompt="1"/>
          </p:nvPr>
        </p:nvSpPr>
        <p:spPr>
          <a:xfrm>
            <a:off x="11337432" y="3753473"/>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5B4AA4"/>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p:ph type="body" sz="quarter" idx="24" hasCustomPrompt="1"/>
          </p:nvPr>
        </p:nvSpPr>
        <p:spPr>
          <a:xfrm>
            <a:off x="8447472" y="4970360"/>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p:ph type="ftr" sz="quarter" idx="11"/>
          </p:nvPr>
        </p:nvSpPr>
        <p:spPr/>
        <p:txBody>
          <a:bodyPr/>
          <a:lstStyle/>
          <a:p>
            <a:r>
              <a:rPr lang="en-US" dirty="0"/>
              <a:t>ADD A FOOTER</a:t>
            </a:r>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p:ph type="dt" sz="half" idx="10"/>
          </p:nvPr>
        </p:nvSpPr>
        <p:spPr>
          <a:xfrm>
            <a:off x="9005888" y="550858"/>
            <a:ext cx="2743200" cy="176716"/>
          </a:xfrm>
          <a:prstGeom prst="rect">
            <a:avLst/>
          </a:prstGeom>
        </p:spPr>
        <p:txBody>
          <a:bodyPr/>
          <a:lstStyle/>
          <a:p>
            <a:fld id="{F0BF70C0-85C8-4782-A2DC-740B0F58DBF8}" type="datetime1">
              <a:rPr lang="ru-RU" smtClean="0"/>
              <a:t>26.08.2021</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199761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07FD81-B789-46E5-8DCB-0E4A19819020}" type="datetime1">
              <a:rPr lang="en-US" smtClean="0"/>
              <a:t>8/26/2021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237940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61C966-7593-4C15-A301-1307C815B09D}" type="datetime1">
              <a:rPr lang="en-US" smtClean="0"/>
              <a:t>8/26/2021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30505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9B96EF-D066-4BF2-8404-7561CB2AF3B8}" type="datetime1">
              <a:rPr lang="en-US" smtClean="0"/>
              <a:t>8/26/2021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33843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7D832-62C3-45EB-B73A-1F0F9EFFA65B}" type="datetime1">
              <a:rPr lang="en-US" smtClean="0"/>
              <a:t>8/26/2021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392136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268199-740E-44FA-A356-BC5BDABF205A}" type="datetime1">
              <a:rPr lang="en-US" smtClean="0"/>
              <a:t>8/26/2021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293360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33C345-3F5C-432E-B561-70EE371F205D}" type="datetime1">
              <a:rPr lang="en-US" smtClean="0"/>
              <a:t>8/26/2021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53805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0FCAF-E1E0-4428-BB75-300BD7FE21FD}" type="datetime1">
              <a:rPr lang="en-US" smtClean="0"/>
              <a:t>8/26/2021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CC4F7-10F8-4FF2-8127-8D46DAAFA10A}" type="slidenum">
              <a:rPr lang="en-US" smtClean="0"/>
              <a:t>‹#›</a:t>
            </a:fld>
            <a:endParaRPr lang="en-US" dirty="0"/>
          </a:p>
        </p:txBody>
      </p:sp>
    </p:spTree>
    <p:extLst>
      <p:ext uri="{BB962C8B-B14F-4D97-AF65-F5344CB8AC3E}">
        <p14:creationId xmlns:p14="http://schemas.microsoft.com/office/powerpoint/2010/main" val="6215488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3034C9-8CCE-44B9-94BF-A01CAE9B8927}" type="datetime1">
              <a:rPr lang="en-US" smtClean="0"/>
              <a:t>8/26/2021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D01DE-6527-4A0D-98D0-FC06B10F670A}" type="slidenum">
              <a:rPr lang="en-US" smtClean="0"/>
              <a:t>‹#›</a:t>
            </a:fld>
            <a:endParaRPr lang="en-US" dirty="0"/>
          </a:p>
        </p:txBody>
      </p:sp>
    </p:spTree>
    <p:extLst>
      <p:ext uri="{BB962C8B-B14F-4D97-AF65-F5344CB8AC3E}">
        <p14:creationId xmlns:p14="http://schemas.microsoft.com/office/powerpoint/2010/main" val="179940247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3394B-C45F-493F-957B-FCF0F304752C}" type="datetimeFigureOut">
              <a:rPr lang="en-US" smtClean="0"/>
              <a:t>8/26/2021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8DCBF8-9C94-4FEA-904A-7124CBB4B774}" type="slidenum">
              <a:rPr lang="en-US" smtClean="0"/>
              <a:t>‹#›</a:t>
            </a:fld>
            <a:endParaRPr lang="en-US" dirty="0"/>
          </a:p>
        </p:txBody>
      </p:sp>
    </p:spTree>
    <p:extLst>
      <p:ext uri="{BB962C8B-B14F-4D97-AF65-F5344CB8AC3E}">
        <p14:creationId xmlns:p14="http://schemas.microsoft.com/office/powerpoint/2010/main" val="191485696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AC5166-4796-40D2-A50C-05DACE2C6C35}"/>
              </a:ext>
            </a:extLst>
          </p:cNvPr>
          <p:cNvSpPr>
            <a:spLocks noGrp="1"/>
          </p:cNvSpPr>
          <p:nvPr>
            <p:ph type="title"/>
          </p:nvPr>
        </p:nvSpPr>
        <p:spPr>
          <a:xfrm>
            <a:off x="838200" y="1292588"/>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AD836682-CE55-4994-889B-5D188C3E4F73}"/>
              </a:ext>
            </a:extLst>
          </p:cNvPr>
          <p:cNvSpPr>
            <a:spLocks noGrp="1"/>
          </p:cNvSpPr>
          <p:nvPr>
            <p:ph type="body" idx="1"/>
          </p:nvPr>
        </p:nvSpPr>
        <p:spPr>
          <a:xfrm>
            <a:off x="838200" y="2753088"/>
            <a:ext cx="10515600" cy="234142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F31F9231-8DF4-411E-8324-453AB042A01C}"/>
              </a:ext>
            </a:extLst>
          </p:cNvPr>
          <p:cNvSpPr>
            <a:spLocks noGrp="1"/>
          </p:cNvSpPr>
          <p:nvPr>
            <p:ph type="dt" sz="half" idx="2"/>
          </p:nvPr>
        </p:nvSpPr>
        <p:spPr>
          <a:xfrm>
            <a:off x="9005888" y="577752"/>
            <a:ext cx="2743200" cy="176716"/>
          </a:xfrm>
          <a:prstGeom prst="rect">
            <a:avLst/>
          </a:prstGeom>
        </p:spPr>
        <p:txBody>
          <a:bodyPr vert="horz" lIns="0" tIns="0" rIns="0" bIns="0" rtlCol="0" anchor="t" anchorCtr="0"/>
          <a:lstStyle>
            <a:lvl1pPr algn="r">
              <a:defRPr sz="900" i="1">
                <a:solidFill>
                  <a:srgbClr val="454D55"/>
                </a:solidFill>
              </a:defRPr>
            </a:lvl1pPr>
          </a:lstStyle>
          <a:p>
            <a:fld id="{8BF4B2BE-5503-4E92-A98A-CA19FA0A1E48}" type="datetime1">
              <a:rPr lang="ru-RU" smtClean="0"/>
              <a:pPr/>
              <a:t>26.08.2021</a:t>
            </a:fld>
            <a:endParaRPr lang="ru-RU"/>
          </a:p>
        </p:txBody>
      </p:sp>
      <p:sp>
        <p:nvSpPr>
          <p:cNvPr id="5" name="Footer Placeholder 4">
            <a:extLst>
              <a:ext uri="{FF2B5EF4-FFF2-40B4-BE49-F238E27FC236}">
                <a16:creationId xmlns:a16="http://schemas.microsoft.com/office/drawing/2014/main" id="{C30475F0-EE3A-4617-AFAB-40BF7C148786}"/>
              </a:ext>
            </a:extLst>
          </p:cNvPr>
          <p:cNvSpPr>
            <a:spLocks noGrp="1"/>
          </p:cNvSpPr>
          <p:nvPr>
            <p:ph type="ftr" sz="quarter" idx="3"/>
          </p:nvPr>
        </p:nvSpPr>
        <p:spPr>
          <a:xfrm>
            <a:off x="9005888" y="392469"/>
            <a:ext cx="2743200" cy="176715"/>
          </a:xfrm>
          <a:prstGeom prst="rect">
            <a:avLst/>
          </a:prstGeom>
        </p:spPr>
        <p:txBody>
          <a:bodyPr vert="horz" lIns="0" tIns="0" rIns="0" bIns="0" rtlCol="0" anchor="b" anchorCtr="0"/>
          <a:lstStyle>
            <a:lvl1pPr algn="r">
              <a:defRPr sz="900" i="1">
                <a:solidFill>
                  <a:srgbClr val="454D55"/>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id="{8AA07E7D-9F5C-43AC-A03A-432F6CB44929}"/>
              </a:ext>
            </a:extLst>
          </p:cNvPr>
          <p:cNvSpPr>
            <a:spLocks noGrp="1"/>
          </p:cNvSpPr>
          <p:nvPr>
            <p:ph type="sldNum" sz="quarter" idx="4"/>
          </p:nvPr>
        </p:nvSpPr>
        <p:spPr>
          <a:xfrm>
            <a:off x="442913" y="392470"/>
            <a:ext cx="395287" cy="176715"/>
          </a:xfrm>
          <a:prstGeom prst="rect">
            <a:avLst/>
          </a:prstGeom>
        </p:spPr>
        <p:txBody>
          <a:bodyPr vert="horz" lIns="0" tIns="0" rIns="0" bIns="0" rtlCol="0" anchor="b" anchorCtr="0"/>
          <a:lstStyle>
            <a:lvl1pPr algn="l">
              <a:defRPr sz="900" i="1">
                <a:solidFill>
                  <a:srgbClr val="454D55"/>
                </a:solidFill>
              </a:defRPr>
            </a:lvl1pPr>
          </a:lstStyle>
          <a:p>
            <a:fld id="{93C1428B-5ACF-4E79-A091-05E2328DA75D}" type="slidenum">
              <a:rPr lang="ru-RU" smtClean="0"/>
              <a:pPr/>
              <a:t>‹#›</a:t>
            </a:fld>
            <a:endParaRPr lang="ru-RU"/>
          </a:p>
        </p:txBody>
      </p:sp>
    </p:spTree>
    <p:extLst>
      <p:ext uri="{BB962C8B-B14F-4D97-AF65-F5344CB8AC3E}">
        <p14:creationId xmlns:p14="http://schemas.microsoft.com/office/powerpoint/2010/main" val="30389888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hf hdr="0"/>
  <p:txStyles>
    <p:titleStyle>
      <a:lvl1pPr algn="l" defTabSz="914400" rtl="0" eaLnBrk="1" latinLnBrk="0" hangingPunct="1">
        <a:lnSpc>
          <a:spcPct val="90000"/>
        </a:lnSpc>
        <a:spcBef>
          <a:spcPct val="0"/>
        </a:spcBef>
        <a:buNone/>
        <a:defRPr sz="35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2" pos="279">
          <p15:clr>
            <a:srgbClr val="F26B43"/>
          </p15:clr>
        </p15:guide>
        <p15:guide id="3" pos="7401">
          <p15:clr>
            <a:srgbClr val="F26B43"/>
          </p15:clr>
        </p15:guide>
        <p15:guide id="4"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hyperlink" Target="https://www.goodfreephotos.com/vector-images/blue-calendar-vector-clipart.png.php" TargetMode="Externa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1.png"/><Relationship Id="rId4" Type="http://schemas.microsoft.com/office/2017/06/relationships/model3d" Target="../media/model3d1.glb"/></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www.pngall.com/key-png/download/1245" TargetMode="External"/><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hyperlink" Target="https://www.dodtap.mil/" TargetMode="External"/><Relationship Id="rId5" Type="http://schemas.microsoft.com/office/2007/relationships/hdphoto" Target="../media/hdphoto4.wdp"/><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microsoft.com/office/2007/relationships/hdphoto" Target="../media/hdphoto5.wdp"/><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image" Target="../media/image45.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4.xml"/><Relationship Id="rId5" Type="http://schemas.microsoft.com/office/2007/relationships/hdphoto" Target="../media/hdphoto6.wdp"/><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4.xml"/><Relationship Id="rId5" Type="http://schemas.microsoft.com/office/2007/relationships/hdphoto" Target="../media/hdphoto7.wdp"/><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4.xml"/><Relationship Id="rId5" Type="http://schemas.microsoft.com/office/2007/relationships/hdphoto" Target="../media/hdphoto8.wdp"/><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3.xml"/><Relationship Id="rId5" Type="http://schemas.openxmlformats.org/officeDocument/2006/relationships/hyperlink" Target="https://www.goodfreephotos.com/vector-images/blue-calendar-vector-clipart.png.php" TargetMode="Externa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3.xml"/><Relationship Id="rId5" Type="http://schemas.openxmlformats.org/officeDocument/2006/relationships/hyperlink" Target="https://www.goodfreephotos.com/vector-images/blue-calendar-vector-clipart.png.php" TargetMode="Externa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4.xml"/><Relationship Id="rId5" Type="http://schemas.microsoft.com/office/2007/relationships/hdphoto" Target="../media/hdphoto9.wdp"/><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hyperlink" Target="http://www.pngall.com/certified-stamp-png"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4.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23.xml"/><Relationship Id="rId5" Type="http://schemas.openxmlformats.org/officeDocument/2006/relationships/hyperlink" Target="https://www.goodfreephotos.com/vector-images/blue-calendar-vector-clipart.png.php" TargetMode="Externa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4.xml"/><Relationship Id="rId5" Type="http://schemas.microsoft.com/office/2007/relationships/hdphoto" Target="../media/hdphoto10.wdp"/><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24.xml"/><Relationship Id="rId4" Type="http://schemas.openxmlformats.org/officeDocument/2006/relationships/image" Target="../media/image73.jpeg"/></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23.xml"/><Relationship Id="rId5" Type="http://schemas.openxmlformats.org/officeDocument/2006/relationships/hyperlink" Target="https://www.goodfreephotos.com/vector-images/blue-calendar-vector-clipart.png.php" TargetMode="External"/><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24.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4.xml"/><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2.png"/><Relationship Id="rId1" Type="http://schemas.openxmlformats.org/officeDocument/2006/relationships/slideLayout" Target="../slideLayouts/slideLayout24.xml"/><Relationship Id="rId5" Type="http://schemas.openxmlformats.org/officeDocument/2006/relationships/hyperlink" Target="http://wrlthd.blogspot.com/2012/06/flag-day-facts-about-us-flag.html" TargetMode="External"/><Relationship Id="rId4" Type="http://schemas.openxmlformats.org/officeDocument/2006/relationships/image" Target="../media/image77.jpg"/></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24.xml"/><Relationship Id="rId5" Type="http://schemas.openxmlformats.org/officeDocument/2006/relationships/hyperlink" Target="https://en.wikipedia.org/wiki/File:Blank_US_Map_with_borders.svg" TargetMode="External"/><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8.xml"/><Relationship Id="rId1" Type="http://schemas.openxmlformats.org/officeDocument/2006/relationships/slideLayout" Target="../slideLayouts/slideLayout24.xml"/><Relationship Id="rId5" Type="http://schemas.openxmlformats.org/officeDocument/2006/relationships/image" Target="../media/image80.png"/><Relationship Id="rId4" Type="http://schemas.openxmlformats.org/officeDocument/2006/relationships/image" Target="../media/image14.png"/></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9.xml"/><Relationship Id="rId1" Type="http://schemas.openxmlformats.org/officeDocument/2006/relationships/slideLayout" Target="../slideLayouts/slideLayout24.xml"/><Relationship Id="rId5" Type="http://schemas.microsoft.com/office/2007/relationships/hdphoto" Target="../media/hdphoto11.wdp"/><Relationship Id="rId4" Type="http://schemas.openxmlformats.org/officeDocument/2006/relationships/image" Target="../media/image81.png"/></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solidFill>
          <a:srgbClr val="052E4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4D6B5D-7F16-4A9E-AF2F-5CCB89C058B8}"/>
              </a:ext>
            </a:extLst>
          </p:cNvPr>
          <p:cNvPicPr>
            <a:picLocks noChangeAspect="1"/>
          </p:cNvPicPr>
          <p:nvPr/>
        </p:nvPicPr>
        <p:blipFill>
          <a:blip r:embed="rId3"/>
          <a:stretch>
            <a:fillRect/>
          </a:stretch>
        </p:blipFill>
        <p:spPr>
          <a:xfrm>
            <a:off x="0" y="890760"/>
            <a:ext cx="12192000" cy="6095999"/>
          </a:xfrm>
          <a:prstGeom prst="rect">
            <a:avLst/>
          </a:prstGeom>
        </p:spPr>
      </p:pic>
      <p:grpSp>
        <p:nvGrpSpPr>
          <p:cNvPr id="12" name="Group 11">
            <a:extLst>
              <a:ext uri="{FF2B5EF4-FFF2-40B4-BE49-F238E27FC236}">
                <a16:creationId xmlns:a16="http://schemas.microsoft.com/office/drawing/2014/main" id="{0A9574ED-718F-47DF-AF1B-EB1AD69C62D8}"/>
              </a:ext>
            </a:extLst>
          </p:cNvPr>
          <p:cNvGrpSpPr/>
          <p:nvPr/>
        </p:nvGrpSpPr>
        <p:grpSpPr>
          <a:xfrm>
            <a:off x="0" y="-17941"/>
            <a:ext cx="12192000" cy="7004700"/>
            <a:chOff x="0" y="-17941"/>
            <a:chExt cx="12192000" cy="7004700"/>
          </a:xfrm>
        </p:grpSpPr>
        <p:sp>
          <p:nvSpPr>
            <p:cNvPr id="3" name="Rectangle 2"/>
            <p:cNvSpPr/>
            <p:nvPr/>
          </p:nvSpPr>
          <p:spPr>
            <a:xfrm>
              <a:off x="0" y="-17941"/>
              <a:ext cx="12192000" cy="85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47A2038A-7B5B-42AF-B91E-85628AE2F5DB}"/>
                </a:ext>
              </a:extLst>
            </p:cNvPr>
            <p:cNvGrpSpPr/>
            <p:nvPr/>
          </p:nvGrpSpPr>
          <p:grpSpPr>
            <a:xfrm>
              <a:off x="0" y="200023"/>
              <a:ext cx="12192000" cy="6786736"/>
              <a:chOff x="0" y="200023"/>
              <a:chExt cx="12192000" cy="6786736"/>
            </a:xfrm>
          </p:grpSpPr>
          <p:sp>
            <p:nvSpPr>
              <p:cNvPr id="14" name="Rectangle 13">
                <a:extLst>
                  <a:ext uri="{FF2B5EF4-FFF2-40B4-BE49-F238E27FC236}">
                    <a16:creationId xmlns:a16="http://schemas.microsoft.com/office/drawing/2014/main" id="{A29D4800-7776-45E7-A05B-B15743C8D989}"/>
                  </a:ext>
                </a:extLst>
              </p:cNvPr>
              <p:cNvSpPr/>
              <p:nvPr/>
            </p:nvSpPr>
            <p:spPr>
              <a:xfrm>
                <a:off x="0" y="856037"/>
                <a:ext cx="12192000" cy="6130722"/>
              </a:xfrm>
              <a:prstGeom prst="rect">
                <a:avLst/>
              </a:prstGeom>
              <a:solidFill>
                <a:srgbClr val="1E3D58">
                  <a:alpha val="8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3258" y="200023"/>
                <a:ext cx="1580349" cy="1578769"/>
              </a:xfrm>
              <a:prstGeom prst="rect">
                <a:avLst/>
              </a:prstGeom>
            </p:spPr>
          </p:pic>
          <p:sp>
            <p:nvSpPr>
              <p:cNvPr id="4" name="Rectangle 3"/>
              <p:cNvSpPr/>
              <p:nvPr/>
            </p:nvSpPr>
            <p:spPr>
              <a:xfrm>
                <a:off x="1575270" y="2133807"/>
                <a:ext cx="10115203" cy="2158540"/>
              </a:xfrm>
              <a:prstGeom prst="rect">
                <a:avLst/>
              </a:prstGeom>
            </p:spPr>
            <p:txBody>
              <a:bodyPr wrap="square">
                <a:spAutoFit/>
              </a:bodyPr>
              <a:lstStyle/>
              <a:p>
                <a:pPr marL="0" marR="0" lvl="0" indent="0" algn="r" defTabSz="914400" rtl="0" eaLnBrk="1" fontAlgn="auto" latinLnBrk="0" hangingPunct="1">
                  <a:lnSpc>
                    <a:spcPts val="8000"/>
                  </a:lnSpc>
                  <a:spcBef>
                    <a:spcPts val="0"/>
                  </a:spcBef>
                  <a:spcAft>
                    <a:spcPts val="0"/>
                  </a:spcAft>
                  <a:buClrTx/>
                  <a:buSzTx/>
                  <a:buFontTx/>
                  <a:buNone/>
                  <a:tabLst/>
                  <a:defRPr/>
                </a:pPr>
                <a:r>
                  <a:rPr kumimoji="0" lang="en-US" sz="80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YALBswrqCsg 0"/>
                    <a:ea typeface="+mn-ea"/>
                    <a:cs typeface="+mn-cs"/>
                  </a:rPr>
                  <a:t>Pre-Separation</a:t>
                </a:r>
              </a:p>
              <a:p>
                <a:pPr marL="0" marR="0" lvl="0" indent="0" algn="r" defTabSz="914400" rtl="0" eaLnBrk="1" fontAlgn="auto" latinLnBrk="0" hangingPunct="1">
                  <a:lnSpc>
                    <a:spcPts val="8000"/>
                  </a:lnSpc>
                  <a:spcBef>
                    <a:spcPts val="0"/>
                  </a:spcBef>
                  <a:spcAft>
                    <a:spcPts val="0"/>
                  </a:spcAft>
                  <a:buClrTx/>
                  <a:buSzTx/>
                  <a:buFontTx/>
                  <a:buNone/>
                  <a:tabLst/>
                  <a:defRPr/>
                </a:pPr>
                <a:r>
                  <a:rPr kumimoji="0" lang="en-US" sz="80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YALBswrqCsg 0"/>
                    <a:ea typeface="+mn-ea"/>
                    <a:cs typeface="+mn-cs"/>
                  </a:rPr>
                  <a:t>Counseling</a:t>
                </a:r>
              </a:p>
            </p:txBody>
          </p:sp>
        </p:grpSp>
      </p:grpSp>
      <p:sp>
        <p:nvSpPr>
          <p:cNvPr id="8" name="Slide Number Placeholder 7"/>
          <p:cNvSpPr>
            <a:spLocks noGrp="1"/>
          </p:cNvSpPr>
          <p:nvPr>
            <p:ph type="sldNum" sz="quarter" idx="12"/>
          </p:nvPr>
        </p:nvSpPr>
        <p:spPr>
          <a:xfrm>
            <a:off x="9189321"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8CC4F7-10F8-4FF2-8127-8D46DAAFA1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4663485" y="200023"/>
            <a:ext cx="248901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1746"/>
                </a:solidFill>
                <a:effectLst/>
                <a:uLnTx/>
                <a:uFillTx/>
                <a:latin typeface="YACgEev4gKc 0"/>
                <a:ea typeface="+mn-ea"/>
                <a:cs typeface="+mn-cs"/>
              </a:rPr>
              <a:t>October 2021</a:t>
            </a:r>
            <a:endParaRPr kumimoji="0" lang="en-US" sz="2400" b="0" i="0" u="none" strike="noStrike" kern="1200" cap="none" spc="0" normalizeH="0" baseline="0" noProof="0" dirty="0">
              <a:ln>
                <a:noFill/>
              </a:ln>
              <a:solidFill>
                <a:srgbClr val="00174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78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D5EAE837-B492-41BE-B7B3-C4C063509281}"/>
              </a:ext>
            </a:extLst>
          </p:cNvPr>
          <p:cNvSpPr>
            <a:spLocks noGrp="1"/>
          </p:cNvSpPr>
          <p:nvPr>
            <p:ph type="sldNum" sz="quarter" idx="12"/>
          </p:nvPr>
        </p:nvSpPr>
        <p:spPr>
          <a:xfrm>
            <a:off x="9114483" y="6343326"/>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510E2A2-029A-427F-9AC2-1BE1F76938F2}"/>
              </a:ext>
            </a:extLst>
          </p:cNvPr>
          <p:cNvSpPr/>
          <p:nvPr/>
        </p:nvSpPr>
        <p:spPr>
          <a:xfrm>
            <a:off x="322729" y="265044"/>
            <a:ext cx="3840962" cy="21236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C</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AREER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R</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EADINESS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S</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TANDARDS</a:t>
            </a:r>
          </a:p>
        </p:txBody>
      </p:sp>
      <p:sp>
        <p:nvSpPr>
          <p:cNvPr id="7" name="TextBox 6">
            <a:extLst>
              <a:ext uri="{FF2B5EF4-FFF2-40B4-BE49-F238E27FC236}">
                <a16:creationId xmlns:a16="http://schemas.microsoft.com/office/drawing/2014/main" id="{B8EAD2A6-B3AE-4CDD-A8C5-ED5847D8089F}"/>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8</a:t>
            </a:r>
          </a:p>
        </p:txBody>
      </p:sp>
      <p:sp>
        <p:nvSpPr>
          <p:cNvPr id="8" name="Oval 7"/>
          <p:cNvSpPr/>
          <p:nvPr/>
        </p:nvSpPr>
        <p:spPr>
          <a:xfrm>
            <a:off x="322729" y="2761355"/>
            <a:ext cx="1645920" cy="1645920"/>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effectLst>
                  <a:outerShdw blurRad="38100" dist="38100" dir="2700000" algn="tl">
                    <a:srgbClr val="000000">
                      <a:alpha val="43137"/>
                    </a:srgbClr>
                  </a:outerShdw>
                </a:effectLst>
                <a:latin typeface="Franklin Gothic Demi" panose="020B0703020102020204" pitchFamily="34" charset="0"/>
              </a:rPr>
              <a:t>CRS</a:t>
            </a:r>
            <a:endParaRPr lang="en-US" sz="3600" b="1" dirty="0">
              <a:solidFill>
                <a:schemeClr val="bg1"/>
              </a:solidFill>
              <a:effectLst>
                <a:outerShdw blurRad="38100" dist="38100" dir="2700000" algn="tl">
                  <a:srgbClr val="000000">
                    <a:alpha val="43137"/>
                  </a:srgbClr>
                </a:outerShdw>
              </a:effectLst>
              <a:latin typeface="Franklin Gothic Demi" panose="020B0703020102020204" pitchFamily="34" charset="0"/>
            </a:endParaRPr>
          </a:p>
        </p:txBody>
      </p:sp>
      <p:sp>
        <p:nvSpPr>
          <p:cNvPr id="11" name="TextBox 10"/>
          <p:cNvSpPr txBox="1"/>
          <p:nvPr/>
        </p:nvSpPr>
        <p:spPr>
          <a:xfrm>
            <a:off x="8895840" y="763250"/>
            <a:ext cx="2705837" cy="954107"/>
          </a:xfrm>
          <a:prstGeom prst="rect">
            <a:avLst/>
          </a:prstGeom>
          <a:noFill/>
        </p:spPr>
        <p:txBody>
          <a:bodyPr wrap="square" rtlCol="0">
            <a:spAutoFit/>
          </a:bodyPr>
          <a:lstStyle/>
          <a:p>
            <a:pPr algn="ctr"/>
            <a:r>
              <a:rPr lang="en-US" sz="2800" dirty="0">
                <a:solidFill>
                  <a:schemeClr val="bg1"/>
                </a:solidFill>
              </a:rPr>
              <a:t>Deliverables </a:t>
            </a:r>
            <a:r>
              <a:rPr lang="en-US" sz="2800" b="1" i="1" dirty="0">
                <a:solidFill>
                  <a:schemeClr val="bg1"/>
                </a:solidFill>
              </a:rPr>
              <a:t>assigned</a:t>
            </a:r>
          </a:p>
        </p:txBody>
      </p:sp>
      <p:sp>
        <p:nvSpPr>
          <p:cNvPr id="16" name="TextBox 15"/>
          <p:cNvSpPr txBox="1"/>
          <p:nvPr/>
        </p:nvSpPr>
        <p:spPr>
          <a:xfrm>
            <a:off x="8895840" y="2966636"/>
            <a:ext cx="2705837" cy="954107"/>
          </a:xfrm>
          <a:prstGeom prst="rect">
            <a:avLst/>
          </a:prstGeom>
          <a:noFill/>
        </p:spPr>
        <p:txBody>
          <a:bodyPr wrap="square" rtlCol="0">
            <a:spAutoFit/>
          </a:bodyPr>
          <a:lstStyle/>
          <a:p>
            <a:pPr algn="ctr"/>
            <a:r>
              <a:rPr lang="en-US" sz="2800" dirty="0">
                <a:solidFill>
                  <a:schemeClr val="bg1"/>
                </a:solidFill>
              </a:rPr>
              <a:t>Deliverables </a:t>
            </a:r>
            <a:r>
              <a:rPr lang="en-US" sz="2800" b="1" i="1" dirty="0">
                <a:solidFill>
                  <a:schemeClr val="bg1"/>
                </a:solidFill>
              </a:rPr>
              <a:t>initiated</a:t>
            </a:r>
          </a:p>
        </p:txBody>
      </p:sp>
      <p:sp>
        <p:nvSpPr>
          <p:cNvPr id="19" name="TextBox 18"/>
          <p:cNvSpPr txBox="1"/>
          <p:nvPr/>
        </p:nvSpPr>
        <p:spPr>
          <a:xfrm>
            <a:off x="8895840" y="5170022"/>
            <a:ext cx="2705837" cy="954107"/>
          </a:xfrm>
          <a:prstGeom prst="rect">
            <a:avLst/>
          </a:prstGeom>
          <a:noFill/>
        </p:spPr>
        <p:txBody>
          <a:bodyPr wrap="square" rtlCol="0">
            <a:spAutoFit/>
          </a:bodyPr>
          <a:lstStyle/>
          <a:p>
            <a:pPr algn="ctr"/>
            <a:r>
              <a:rPr lang="en-US" sz="2800" dirty="0">
                <a:solidFill>
                  <a:schemeClr val="bg1"/>
                </a:solidFill>
              </a:rPr>
              <a:t>Deliverables </a:t>
            </a:r>
            <a:r>
              <a:rPr lang="en-US" sz="2800" b="1" dirty="0">
                <a:solidFill>
                  <a:schemeClr val="bg1"/>
                </a:solidFill>
              </a:rPr>
              <a:t>verified</a:t>
            </a:r>
            <a:endParaRPr lang="en-US" sz="2800" b="1" i="1" dirty="0">
              <a:solidFill>
                <a:schemeClr val="bg1"/>
              </a:solidFill>
            </a:endParaRPr>
          </a:p>
        </p:txBody>
      </p:sp>
      <p:sp>
        <p:nvSpPr>
          <p:cNvPr id="12" name="Isosceles Triangle 11"/>
          <p:cNvSpPr/>
          <p:nvPr/>
        </p:nvSpPr>
        <p:spPr>
          <a:xfrm rot="5400000">
            <a:off x="6815473" y="267428"/>
            <a:ext cx="1945758" cy="19457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5257804" y="557968"/>
            <a:ext cx="2530548" cy="1364668"/>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Franklin Gothic Demi" panose="020B0703020102020204" pitchFamily="34" charset="0"/>
              </a:rPr>
              <a:t>Individualized Initial Counseling</a:t>
            </a:r>
          </a:p>
        </p:txBody>
      </p:sp>
      <p:sp>
        <p:nvSpPr>
          <p:cNvPr id="20" name="Isosceles Triangle 19"/>
          <p:cNvSpPr/>
          <p:nvPr/>
        </p:nvSpPr>
        <p:spPr>
          <a:xfrm rot="5400000">
            <a:off x="6823783" y="2470810"/>
            <a:ext cx="1945758" cy="19457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5209958" y="2761355"/>
            <a:ext cx="2530548" cy="1364668"/>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Franklin Gothic Demi" panose="020B0703020102020204" pitchFamily="34" charset="0"/>
              </a:rPr>
              <a:t>TAP Modules</a:t>
            </a:r>
          </a:p>
        </p:txBody>
      </p:sp>
      <p:sp>
        <p:nvSpPr>
          <p:cNvPr id="21" name="Isosceles Triangle 20"/>
          <p:cNvSpPr/>
          <p:nvPr/>
        </p:nvSpPr>
        <p:spPr>
          <a:xfrm rot="5400000">
            <a:off x="6823783" y="4674197"/>
            <a:ext cx="1945758" cy="19457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5209958" y="4964742"/>
            <a:ext cx="2530548" cy="1364668"/>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Franklin Gothic Demi" panose="020B0703020102020204" pitchFamily="34" charset="0"/>
              </a:rPr>
              <a:t>Capstone</a:t>
            </a:r>
          </a:p>
        </p:txBody>
      </p:sp>
      <p:sp>
        <p:nvSpPr>
          <p:cNvPr id="17" name="TextBox 16"/>
          <p:cNvSpPr txBox="1"/>
          <p:nvPr/>
        </p:nvSpPr>
        <p:spPr>
          <a:xfrm>
            <a:off x="1968649" y="2891817"/>
            <a:ext cx="2705837" cy="1384995"/>
          </a:xfrm>
          <a:prstGeom prst="rect">
            <a:avLst/>
          </a:prstGeom>
          <a:noFill/>
        </p:spPr>
        <p:txBody>
          <a:bodyPr wrap="square" rtlCol="0">
            <a:spAutoFit/>
          </a:bodyPr>
          <a:lstStyle/>
          <a:p>
            <a:pPr algn="ctr"/>
            <a:r>
              <a:rPr lang="en-US" sz="2800" dirty="0">
                <a:solidFill>
                  <a:schemeClr val="bg1"/>
                </a:solidFill>
              </a:rPr>
              <a:t>Ensure you are ready for transition.</a:t>
            </a:r>
            <a:endParaRPr lang="en-US" sz="2800" b="1" i="1" dirty="0">
              <a:solidFill>
                <a:schemeClr val="bg1"/>
              </a:solidFill>
            </a:endParaRPr>
          </a:p>
        </p:txBody>
      </p:sp>
    </p:spTree>
    <p:extLst>
      <p:ext uri="{BB962C8B-B14F-4D97-AF65-F5344CB8AC3E}">
        <p14:creationId xmlns:p14="http://schemas.microsoft.com/office/powerpoint/2010/main" val="322802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929C83-6F98-4387-96DA-034FFD7CA6A5}"/>
              </a:ext>
            </a:extLst>
          </p:cNvPr>
          <p:cNvSpPr/>
          <p:nvPr/>
        </p:nvSpPr>
        <p:spPr>
          <a:xfrm>
            <a:off x="812818" y="-2315"/>
            <a:ext cx="11379181" cy="6858000"/>
          </a:xfrm>
          <a:prstGeom prst="rect">
            <a:avLst/>
          </a:prstGeom>
          <a:solidFill>
            <a:schemeClr val="accent1">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stretch>
            <a:fillRect/>
          </a:stretch>
        </p:blipFill>
        <p:spPr>
          <a:xfrm>
            <a:off x="812819" y="-2315"/>
            <a:ext cx="11379181" cy="3729038"/>
          </a:xfrm>
          <a:prstGeom prst="rect">
            <a:avLst/>
          </a:prstGeom>
        </p:spPr>
      </p:pic>
      <p:pic>
        <p:nvPicPr>
          <p:cNvPr id="4" name="Picture 3">
            <a:extLst>
              <a:ext uri="{FF2B5EF4-FFF2-40B4-BE49-F238E27FC236}">
                <a16:creationId xmlns:a16="http://schemas.microsoft.com/office/drawing/2014/main" id="{470E9B9B-1B31-4183-81E6-1B5F50260030}"/>
              </a:ext>
            </a:extLst>
          </p:cNvPr>
          <p:cNvPicPr>
            <a:picLocks noChangeAspect="1"/>
          </p:cNvPicPr>
          <p:nvPr/>
        </p:nvPicPr>
        <p:blipFill>
          <a:blip r:embed="rId5"/>
          <a:stretch>
            <a:fillRect/>
          </a:stretch>
        </p:blipFill>
        <p:spPr>
          <a:xfrm>
            <a:off x="0" y="-80744"/>
            <a:ext cx="754563" cy="6858000"/>
          </a:xfrm>
          <a:prstGeom prst="rect">
            <a:avLst/>
          </a:prstGeom>
        </p:spPr>
      </p:pic>
      <p:sp>
        <p:nvSpPr>
          <p:cNvPr id="10" name="Rectangle 9">
            <a:extLst>
              <a:ext uri="{FF2B5EF4-FFF2-40B4-BE49-F238E27FC236}">
                <a16:creationId xmlns:a16="http://schemas.microsoft.com/office/drawing/2014/main" id="{BABA62A3-0931-4782-9284-BEC926EC08C8}"/>
              </a:ext>
            </a:extLst>
          </p:cNvPr>
          <p:cNvSpPr/>
          <p:nvPr/>
        </p:nvSpPr>
        <p:spPr>
          <a:xfrm>
            <a:off x="1535732" y="1292066"/>
            <a:ext cx="5645520" cy="1186479"/>
          </a:xfrm>
          <a:prstGeom prst="rect">
            <a:avLst/>
          </a:prstGeom>
        </p:spPr>
        <p:txBody>
          <a:bodyPr wrap="non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GETTING STARTED</a:t>
            </a:r>
          </a:p>
        </p:txBody>
      </p:sp>
      <p:grpSp>
        <p:nvGrpSpPr>
          <p:cNvPr id="5" name="Group 4">
            <a:extLst>
              <a:ext uri="{FF2B5EF4-FFF2-40B4-BE49-F238E27FC236}">
                <a16:creationId xmlns:a16="http://schemas.microsoft.com/office/drawing/2014/main" id="{EC596310-CB6A-4316-B841-796B6BBAF706}"/>
              </a:ext>
            </a:extLst>
          </p:cNvPr>
          <p:cNvGrpSpPr/>
          <p:nvPr/>
        </p:nvGrpSpPr>
        <p:grpSpPr>
          <a:xfrm>
            <a:off x="74081" y="1862204"/>
            <a:ext cx="1433695" cy="445592"/>
            <a:chOff x="1594022" y="1248032"/>
            <a:chExt cx="1717588" cy="494271"/>
          </a:xfrm>
        </p:grpSpPr>
        <p:cxnSp>
          <p:nvCxnSpPr>
            <p:cNvPr id="6" name="Straight Connector 5">
              <a:extLst>
                <a:ext uri="{FF2B5EF4-FFF2-40B4-BE49-F238E27FC236}">
                  <a16:creationId xmlns:a16="http://schemas.microsoft.com/office/drawing/2014/main" id="{89369976-1087-4460-9576-F00FAE95BF07}"/>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4B637AB-3C47-4C68-87C8-8527C8709F8C}"/>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Slide Number Placeholder 3">
            <a:extLst>
              <a:ext uri="{FF2B5EF4-FFF2-40B4-BE49-F238E27FC236}">
                <a16:creationId xmlns:a16="http://schemas.microsoft.com/office/drawing/2014/main" id="{DD49B299-6275-471E-9E90-D5126D6B87E8}"/>
              </a:ext>
            </a:extLst>
          </p:cNvPr>
          <p:cNvSpPr>
            <a:spLocks noGrp="1"/>
          </p:cNvSpPr>
          <p:nvPr>
            <p:ph type="sldNum" sz="quarter" idx="12"/>
          </p:nvPr>
        </p:nvSpPr>
        <p:spPr>
          <a:xfrm>
            <a:off x="9359776" y="6310313"/>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 name="Straight Connector 12"/>
          <p:cNvCxnSpPr/>
          <p:nvPr/>
        </p:nvCxnSpPr>
        <p:spPr>
          <a:xfrm>
            <a:off x="769038" y="3726723"/>
            <a:ext cx="11422962"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08E2F1D-B8E5-4ECD-A1CE-0F89D8A126F0}"/>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8</a:t>
            </a:r>
          </a:p>
        </p:txBody>
      </p:sp>
      <p:grpSp>
        <p:nvGrpSpPr>
          <p:cNvPr id="3" name="Group 2"/>
          <p:cNvGrpSpPr/>
          <p:nvPr/>
        </p:nvGrpSpPr>
        <p:grpSpPr>
          <a:xfrm>
            <a:off x="2087593" y="4585110"/>
            <a:ext cx="9200893" cy="1167367"/>
            <a:chOff x="2447633" y="4125040"/>
            <a:chExt cx="8499336" cy="1097280"/>
          </a:xfrm>
        </p:grpSpPr>
        <p:grpSp>
          <p:nvGrpSpPr>
            <p:cNvPr id="18" name="Group 17"/>
            <p:cNvGrpSpPr/>
            <p:nvPr/>
          </p:nvGrpSpPr>
          <p:grpSpPr>
            <a:xfrm>
              <a:off x="2447633" y="4125040"/>
              <a:ext cx="8499336" cy="1097280"/>
              <a:chOff x="2447633" y="4125040"/>
              <a:chExt cx="8499336" cy="1097280"/>
            </a:xfrm>
          </p:grpSpPr>
          <p:sp>
            <p:nvSpPr>
              <p:cNvPr id="16" name="Flowchart: Delay 15"/>
              <p:cNvSpPr/>
              <p:nvPr/>
            </p:nvSpPr>
            <p:spPr>
              <a:xfrm rot="10800000">
                <a:off x="2447633"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Delay 14"/>
              <p:cNvSpPr/>
              <p:nvPr/>
            </p:nvSpPr>
            <p:spPr>
              <a:xfrm>
                <a:off x="9530040"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3423505" y="4125040"/>
                <a:ext cx="7523464" cy="1097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Font typeface="Wingdings" panose="05000000000000000000" pitchFamily="2" charset="2"/>
                  <a:buChar char="§"/>
                </a:pPr>
                <a:r>
                  <a:rPr lang="en-US" sz="2800" b="1" dirty="0">
                    <a:solidFill>
                      <a:schemeClr val="bg1"/>
                    </a:solidFill>
                  </a:rPr>
                  <a:t>Complete a personal self-assessment</a:t>
                </a:r>
              </a:p>
              <a:p>
                <a:pPr marL="800100" lvl="1" indent="-342900">
                  <a:buFont typeface="Wingdings" panose="05000000000000000000" pitchFamily="2" charset="2"/>
                  <a:buChar char="§"/>
                </a:pPr>
                <a:r>
                  <a:rPr lang="en-US" sz="2800" b="1" dirty="0">
                    <a:solidFill>
                      <a:schemeClr val="bg1"/>
                    </a:solidFill>
                  </a:rPr>
                  <a:t>Initiate an Individualized Transition Plan (ITP)</a:t>
                </a:r>
              </a:p>
            </p:txBody>
          </p:sp>
        </p:grpSp>
        <p:sp>
          <p:nvSpPr>
            <p:cNvPr id="8" name="Oval 7"/>
            <p:cNvSpPr/>
            <p:nvPr/>
          </p:nvSpPr>
          <p:spPr>
            <a:xfrm>
              <a:off x="2552885" y="4216480"/>
              <a:ext cx="914400" cy="914400"/>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latin typeface="Franklin Gothic Demi Cond" panose="020B0706030402020204" pitchFamily="34" charset="0"/>
                </a:rPr>
                <a:t>CRS</a:t>
              </a:r>
              <a:endParaRPr lang="en-US" sz="1600" b="1" dirty="0">
                <a:solidFill>
                  <a:schemeClr val="bg1"/>
                </a:solidFill>
                <a:effectLst>
                  <a:outerShdw blurRad="38100" dist="38100" dir="2700000" algn="tl">
                    <a:srgbClr val="000000">
                      <a:alpha val="43137"/>
                    </a:srgbClr>
                  </a:outerShdw>
                </a:effectLst>
                <a:latin typeface="Franklin Gothic Demi Cond" panose="020B0706030402020204" pitchFamily="34" charset="0"/>
              </a:endParaRPr>
            </a:p>
          </p:txBody>
        </p:sp>
      </p:grpSp>
      <p:sp>
        <p:nvSpPr>
          <p:cNvPr id="19" name="Isosceles Triangle 18"/>
          <p:cNvSpPr/>
          <p:nvPr/>
        </p:nvSpPr>
        <p:spPr>
          <a:xfrm rot="5400000">
            <a:off x="1571793" y="4039081"/>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Rectangle 20"/>
          <p:cNvSpPr/>
          <p:nvPr/>
        </p:nvSpPr>
        <p:spPr>
          <a:xfrm>
            <a:off x="2236713" y="3889747"/>
            <a:ext cx="6096000" cy="738664"/>
          </a:xfrm>
          <a:prstGeom prst="rect">
            <a:avLst/>
          </a:prstGeom>
        </p:spPr>
        <p:txBody>
          <a:bodyPr anchor="ctr">
            <a:spAutoFit/>
          </a:bodyPr>
          <a:lstStyle/>
          <a:p>
            <a:pPr lvl="0">
              <a:lnSpc>
                <a:spcPct val="150000"/>
              </a:lnSpc>
              <a:buClr>
                <a:srgbClr val="43B0F1"/>
              </a:buClr>
              <a:defRPr/>
            </a:pPr>
            <a:r>
              <a:rPr lang="en-US" sz="2800" b="1" dirty="0">
                <a:solidFill>
                  <a:prstClr val="white"/>
                </a:solidFill>
              </a:rPr>
              <a:t>INDIVIDUALIZED INITIAL COUNSELING</a:t>
            </a:r>
          </a:p>
        </p:txBody>
      </p:sp>
      <p:sp>
        <p:nvSpPr>
          <p:cNvPr id="22" name="Isosceles Triangle 21"/>
          <p:cNvSpPr/>
          <p:nvPr/>
        </p:nvSpPr>
        <p:spPr>
          <a:xfrm rot="5400000">
            <a:off x="1571793" y="5858511"/>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Rectangle 22"/>
          <p:cNvSpPr/>
          <p:nvPr/>
        </p:nvSpPr>
        <p:spPr>
          <a:xfrm>
            <a:off x="2236713" y="5742583"/>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PRE-SEPARATION COUNSELING</a:t>
            </a:r>
          </a:p>
        </p:txBody>
      </p:sp>
    </p:spTree>
    <p:extLst>
      <p:ext uri="{BB962C8B-B14F-4D97-AF65-F5344CB8AC3E}">
        <p14:creationId xmlns:p14="http://schemas.microsoft.com/office/powerpoint/2010/main" val="73926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slide is included for sites to add </a:t>
            </a:r>
            <a:r>
              <a:rPr lang="en-US" sz="2400" b="1" dirty="0">
                <a:solidFill>
                  <a:prstClr val="black"/>
                </a:solidFill>
                <a:latin typeface="Calibri" panose="020F0502020204030204"/>
              </a:rPr>
              <a:t>Service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-specific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information about the </a:t>
            </a:r>
            <a:r>
              <a:rPr lang="en-US" sz="2400" b="1" dirty="0">
                <a:solidFill>
                  <a:prstClr val="black"/>
                </a:solidFill>
                <a:latin typeface="Calibri" panose="020F0502020204030204"/>
              </a:rPr>
              <a:t>ITP or a transition checklist.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See font and color details below.</a:t>
            </a:r>
          </a:p>
          <a:p>
            <a:pPr algn="ctr">
              <a:lnSpc>
                <a:spcPct val="150000"/>
              </a:lnSpc>
              <a:defRPr/>
            </a:pPr>
            <a:r>
              <a:rPr lang="en-US" sz="2400" b="1" dirty="0">
                <a:solidFill>
                  <a:prstClr val="black"/>
                </a:solidFill>
              </a:rPr>
              <a:t>HIDE slide if not used; do not DELETE slide as it may be needed for future presentations.</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Title Font: 48-54 pts - Franklin Gothic Medium, All CAPS. | Body Font: Minimum 18 pts - Calibri Body </a:t>
            </a:r>
            <a:b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Color Codes</a:t>
            </a:r>
            <a:r>
              <a:rPr kumimoji="0" lang="en-US" sz="1800" b="1" i="0" u="none" strike="noStrike" kern="1200" cap="none" spc="0" normalizeH="0" baseline="0" noProof="0" dirty="0">
                <a:ln>
                  <a:noFill/>
                </a:ln>
                <a:solidFill>
                  <a:srgbClr val="1E3D58"/>
                </a:solidFill>
                <a:effectLst/>
                <a:uLnTx/>
                <a:uFillTx/>
                <a:latin typeface="Calibri" panose="020F0502020204030204"/>
                <a:ea typeface="+mn-ea"/>
                <a:cs typeface="+mn-cs"/>
              </a:rPr>
              <a:t>: Dark Blue - RGB (R: 30, G: 61, B: 88) | </a:t>
            </a: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rPr>
              <a:t>Light Blue - RBG (R: 0, G: 176, B: 240) </a:t>
            </a:r>
          </a:p>
        </p:txBody>
      </p:sp>
      <p:sp>
        <p:nvSpPr>
          <p:cNvPr id="4" name="Title 1"/>
          <p:cNvSpPr txBox="1">
            <a:spLocks/>
          </p:cNvSpPr>
          <p:nvPr/>
        </p:nvSpPr>
        <p:spPr>
          <a:xfrm>
            <a:off x="1148024" y="1110611"/>
            <a:ext cx="9895952"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Franklin Gothic Medium" panose="020B0603020102020204" pitchFamily="34" charset="0"/>
              </a:rPr>
              <a:t>INDIVIDUAL TRANSITION PLAN (ITP)</a:t>
            </a:r>
            <a:endParaRPr kumimoji="0" lang="en-US" sz="4800" b="1" i="0" u="none" strike="noStrike" kern="1200" cap="none" spc="0" normalizeH="0" baseline="0" noProof="0" dirty="0">
              <a:ln>
                <a:noFill/>
              </a:ln>
              <a:solidFill>
                <a:prstClr val="white"/>
              </a:solidFill>
              <a:effectLst/>
              <a:uLnTx/>
              <a:uFillTx/>
              <a:latin typeface="Franklin Gothic Medium" panose="020B0603020102020204" pitchFamily="34" charset="0"/>
            </a:endParaRPr>
          </a:p>
        </p:txBody>
      </p:sp>
      <p:sp>
        <p:nvSpPr>
          <p:cNvPr id="2" name="Slide Number Placeholder 1"/>
          <p:cNvSpPr>
            <a:spLocks noGrp="1"/>
          </p:cNvSpPr>
          <p:nvPr>
            <p:ph type="sldNum" sz="quarter" idx="12"/>
          </p:nvPr>
        </p:nvSpPr>
        <p:spPr>
          <a:xfrm>
            <a:off x="9084734" y="638205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F8A2D3F-BB1B-4503-ADA5-A5F44C7E9313}"/>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9</a:t>
            </a:r>
            <a:endParaRPr lang="en-US" b="1" dirty="0">
              <a:solidFill>
                <a:schemeClr val="bg1"/>
              </a:solidFill>
            </a:endParaRPr>
          </a:p>
        </p:txBody>
      </p:sp>
    </p:spTree>
    <p:extLst>
      <p:ext uri="{BB962C8B-B14F-4D97-AF65-F5344CB8AC3E}">
        <p14:creationId xmlns:p14="http://schemas.microsoft.com/office/powerpoint/2010/main" val="86288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581140" y="674557"/>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DD FORM 2648</a:t>
            </a:r>
          </a:p>
        </p:txBody>
      </p:sp>
      <p:sp>
        <p:nvSpPr>
          <p:cNvPr id="2" name="Slide Number Placeholder 1"/>
          <p:cNvSpPr>
            <a:spLocks noGrp="1"/>
          </p:cNvSpPr>
          <p:nvPr>
            <p:ph type="sldNum" sz="quarter" idx="12"/>
          </p:nvPr>
        </p:nvSpPr>
        <p:spPr>
          <a:xfrm>
            <a:off x="9203267" y="641113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1" y="2629087"/>
            <a:ext cx="12192000" cy="584775"/>
          </a:xfrm>
          <a:prstGeom prst="rect">
            <a:avLst/>
          </a:prstGeom>
          <a:solidFill>
            <a:schemeClr val="bg1"/>
          </a:solidFill>
          <a:effectLst>
            <a:outerShdw blurRad="50800" dist="38100" dir="5400000" algn="t" rotWithShape="0">
              <a:prstClr val="black">
                <a:alpha val="40000"/>
              </a:prstClr>
            </a:outerShdw>
          </a:effectLst>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DD eFORM 2648 tracks completion of all TAP requirements.</a:t>
            </a:r>
          </a:p>
        </p:txBody>
      </p:sp>
      <p:grpSp>
        <p:nvGrpSpPr>
          <p:cNvPr id="27" name="Group 26"/>
          <p:cNvGrpSpPr/>
          <p:nvPr/>
        </p:nvGrpSpPr>
        <p:grpSpPr>
          <a:xfrm>
            <a:off x="1013786" y="3764332"/>
            <a:ext cx="10253329" cy="1997447"/>
            <a:chOff x="1176120" y="3472232"/>
            <a:chExt cx="10253329" cy="1997447"/>
          </a:xfrm>
        </p:grpSpPr>
        <p:sp>
          <p:nvSpPr>
            <p:cNvPr id="28" name="Oval 27"/>
            <p:cNvSpPr/>
            <p:nvPr/>
          </p:nvSpPr>
          <p:spPr>
            <a:xfrm>
              <a:off x="9432329" y="3472232"/>
              <a:ext cx="1997120" cy="1997447"/>
            </a:xfrm>
            <a:prstGeom prst="ellipse">
              <a:avLst/>
            </a:prstGeom>
            <a:ln>
              <a:solidFill>
                <a:srgbClr val="00B0F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9" name="Freeform 28"/>
            <p:cNvSpPr/>
            <p:nvPr/>
          </p:nvSpPr>
          <p:spPr>
            <a:xfrm>
              <a:off x="9498226" y="3538825"/>
              <a:ext cx="1864262" cy="1864260"/>
            </a:xfrm>
            <a:custGeom>
              <a:avLst/>
              <a:gdLst>
                <a:gd name="connsiteX0" fmla="*/ 0 w 1864262"/>
                <a:gd name="connsiteY0" fmla="*/ 932130 h 1864260"/>
                <a:gd name="connsiteX1" fmla="*/ 932131 w 1864262"/>
                <a:gd name="connsiteY1" fmla="*/ 0 h 1864260"/>
                <a:gd name="connsiteX2" fmla="*/ 1864262 w 1864262"/>
                <a:gd name="connsiteY2" fmla="*/ 932130 h 1864260"/>
                <a:gd name="connsiteX3" fmla="*/ 932131 w 1864262"/>
                <a:gd name="connsiteY3" fmla="*/ 1864260 h 1864260"/>
                <a:gd name="connsiteX4" fmla="*/ 0 w 1864262"/>
                <a:gd name="connsiteY4" fmla="*/ 932130 h 186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262" h="1864260">
                  <a:moveTo>
                    <a:pt x="0" y="932130"/>
                  </a:moveTo>
                  <a:cubicBezTo>
                    <a:pt x="0" y="417329"/>
                    <a:pt x="417329" y="0"/>
                    <a:pt x="932131" y="0"/>
                  </a:cubicBezTo>
                  <a:cubicBezTo>
                    <a:pt x="1446933" y="0"/>
                    <a:pt x="1864262" y="417329"/>
                    <a:pt x="1864262" y="932130"/>
                  </a:cubicBezTo>
                  <a:cubicBezTo>
                    <a:pt x="1864262" y="1446931"/>
                    <a:pt x="1446933" y="1864260"/>
                    <a:pt x="932131" y="1864260"/>
                  </a:cubicBezTo>
                  <a:cubicBezTo>
                    <a:pt x="417329" y="1864260"/>
                    <a:pt x="0" y="1446931"/>
                    <a:pt x="0" y="932130"/>
                  </a:cubicBezTo>
                  <a:close/>
                </a:path>
              </a:pathLst>
            </a:custGeom>
            <a:ln>
              <a:solidFill>
                <a:srgbClr val="00B0F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93449" tIns="293043" rIns="292385" bIns="293043"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Save copy for your records</a:t>
              </a:r>
            </a:p>
          </p:txBody>
        </p:sp>
        <p:sp>
          <p:nvSpPr>
            <p:cNvPr id="30" name="Teardrop 29"/>
            <p:cNvSpPr/>
            <p:nvPr/>
          </p:nvSpPr>
          <p:spPr>
            <a:xfrm rot="2700000">
              <a:off x="7367300" y="3472335"/>
              <a:ext cx="1996889" cy="1996889"/>
            </a:xfrm>
            <a:prstGeom prst="teardrop">
              <a:avLst>
                <a:gd name="adj" fmla="val 100000"/>
              </a:avLst>
            </a:prstGeom>
            <a:ln>
              <a:solidFill>
                <a:srgbClr val="00B0F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31" name="Freeform 30"/>
            <p:cNvSpPr/>
            <p:nvPr/>
          </p:nvSpPr>
          <p:spPr>
            <a:xfrm>
              <a:off x="7435208" y="3538825"/>
              <a:ext cx="1864262" cy="1864260"/>
            </a:xfrm>
            <a:custGeom>
              <a:avLst/>
              <a:gdLst>
                <a:gd name="connsiteX0" fmla="*/ 0 w 1864262"/>
                <a:gd name="connsiteY0" fmla="*/ 932130 h 1864260"/>
                <a:gd name="connsiteX1" fmla="*/ 932131 w 1864262"/>
                <a:gd name="connsiteY1" fmla="*/ 0 h 1864260"/>
                <a:gd name="connsiteX2" fmla="*/ 1864262 w 1864262"/>
                <a:gd name="connsiteY2" fmla="*/ 932130 h 1864260"/>
                <a:gd name="connsiteX3" fmla="*/ 932131 w 1864262"/>
                <a:gd name="connsiteY3" fmla="*/ 1864260 h 1864260"/>
                <a:gd name="connsiteX4" fmla="*/ 0 w 1864262"/>
                <a:gd name="connsiteY4" fmla="*/ 932130 h 186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262" h="1864260">
                  <a:moveTo>
                    <a:pt x="0" y="932130"/>
                  </a:moveTo>
                  <a:cubicBezTo>
                    <a:pt x="0" y="417329"/>
                    <a:pt x="417329" y="0"/>
                    <a:pt x="932131" y="0"/>
                  </a:cubicBezTo>
                  <a:cubicBezTo>
                    <a:pt x="1446933" y="0"/>
                    <a:pt x="1864262" y="417329"/>
                    <a:pt x="1864262" y="932130"/>
                  </a:cubicBezTo>
                  <a:cubicBezTo>
                    <a:pt x="1864262" y="1446931"/>
                    <a:pt x="1446933" y="1864260"/>
                    <a:pt x="932131" y="1864260"/>
                  </a:cubicBezTo>
                  <a:cubicBezTo>
                    <a:pt x="417329" y="1864260"/>
                    <a:pt x="0" y="1446931"/>
                    <a:pt x="0" y="932130"/>
                  </a:cubicBezTo>
                  <a:close/>
                </a:path>
              </a:pathLst>
            </a:custGeom>
            <a:ln>
              <a:solidFill>
                <a:srgbClr val="00B0F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92386" tIns="293043" rIns="293448" bIns="293043"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Filed in official military record</a:t>
              </a:r>
            </a:p>
          </p:txBody>
        </p:sp>
        <p:sp>
          <p:nvSpPr>
            <p:cNvPr id="32" name="Teardrop 31"/>
            <p:cNvSpPr/>
            <p:nvPr/>
          </p:nvSpPr>
          <p:spPr>
            <a:xfrm rot="2700000">
              <a:off x="5304282" y="3472335"/>
              <a:ext cx="1996889" cy="1996889"/>
            </a:xfrm>
            <a:prstGeom prst="teardrop">
              <a:avLst>
                <a:gd name="adj" fmla="val 100000"/>
              </a:avLst>
            </a:prstGeom>
            <a:ln>
              <a:solidFill>
                <a:srgbClr val="00B0F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33" name="Freeform 32"/>
            <p:cNvSpPr/>
            <p:nvPr/>
          </p:nvSpPr>
          <p:spPr>
            <a:xfrm>
              <a:off x="5371127" y="3538825"/>
              <a:ext cx="1864262" cy="1864260"/>
            </a:xfrm>
            <a:custGeom>
              <a:avLst/>
              <a:gdLst>
                <a:gd name="connsiteX0" fmla="*/ 0 w 1864262"/>
                <a:gd name="connsiteY0" fmla="*/ 932130 h 1864260"/>
                <a:gd name="connsiteX1" fmla="*/ 932131 w 1864262"/>
                <a:gd name="connsiteY1" fmla="*/ 0 h 1864260"/>
                <a:gd name="connsiteX2" fmla="*/ 1864262 w 1864262"/>
                <a:gd name="connsiteY2" fmla="*/ 932130 h 1864260"/>
                <a:gd name="connsiteX3" fmla="*/ 932131 w 1864262"/>
                <a:gd name="connsiteY3" fmla="*/ 1864260 h 1864260"/>
                <a:gd name="connsiteX4" fmla="*/ 0 w 1864262"/>
                <a:gd name="connsiteY4" fmla="*/ 932130 h 186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262" h="1864260">
                  <a:moveTo>
                    <a:pt x="0" y="932130"/>
                  </a:moveTo>
                  <a:cubicBezTo>
                    <a:pt x="0" y="417329"/>
                    <a:pt x="417329" y="0"/>
                    <a:pt x="932131" y="0"/>
                  </a:cubicBezTo>
                  <a:cubicBezTo>
                    <a:pt x="1446933" y="0"/>
                    <a:pt x="1864262" y="417329"/>
                    <a:pt x="1864262" y="932130"/>
                  </a:cubicBezTo>
                  <a:cubicBezTo>
                    <a:pt x="1864262" y="1446931"/>
                    <a:pt x="1446933" y="1864260"/>
                    <a:pt x="932131" y="1864260"/>
                  </a:cubicBezTo>
                  <a:cubicBezTo>
                    <a:pt x="417329" y="1864260"/>
                    <a:pt x="0" y="1446931"/>
                    <a:pt x="0" y="932130"/>
                  </a:cubicBezTo>
                  <a:close/>
                </a:path>
              </a:pathLst>
            </a:custGeom>
            <a:ln>
              <a:solidFill>
                <a:srgbClr val="00B0F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92386" tIns="293043" rIns="293448" bIns="293043"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Capstone: e-Sign</a:t>
              </a:r>
            </a:p>
          </p:txBody>
        </p:sp>
        <p:sp>
          <p:nvSpPr>
            <p:cNvPr id="34" name="Teardrop 33"/>
            <p:cNvSpPr/>
            <p:nvPr/>
          </p:nvSpPr>
          <p:spPr>
            <a:xfrm rot="2700000">
              <a:off x="3240201" y="3472335"/>
              <a:ext cx="1996889" cy="1996889"/>
            </a:xfrm>
            <a:prstGeom prst="teardrop">
              <a:avLst>
                <a:gd name="adj" fmla="val 100000"/>
              </a:avLst>
            </a:prstGeom>
            <a:ln>
              <a:solidFill>
                <a:srgbClr val="00B0F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35" name="Freeform 34"/>
            <p:cNvSpPr/>
            <p:nvPr/>
          </p:nvSpPr>
          <p:spPr>
            <a:xfrm>
              <a:off x="3307046" y="3538825"/>
              <a:ext cx="1864262" cy="1864260"/>
            </a:xfrm>
            <a:custGeom>
              <a:avLst/>
              <a:gdLst>
                <a:gd name="connsiteX0" fmla="*/ 0 w 1864262"/>
                <a:gd name="connsiteY0" fmla="*/ 932130 h 1864260"/>
                <a:gd name="connsiteX1" fmla="*/ 932131 w 1864262"/>
                <a:gd name="connsiteY1" fmla="*/ 0 h 1864260"/>
                <a:gd name="connsiteX2" fmla="*/ 1864262 w 1864262"/>
                <a:gd name="connsiteY2" fmla="*/ 932130 h 1864260"/>
                <a:gd name="connsiteX3" fmla="*/ 932131 w 1864262"/>
                <a:gd name="connsiteY3" fmla="*/ 1864260 h 1864260"/>
                <a:gd name="connsiteX4" fmla="*/ 0 w 1864262"/>
                <a:gd name="connsiteY4" fmla="*/ 932130 h 186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262" h="1864260">
                  <a:moveTo>
                    <a:pt x="0" y="932130"/>
                  </a:moveTo>
                  <a:cubicBezTo>
                    <a:pt x="0" y="417329"/>
                    <a:pt x="417329" y="0"/>
                    <a:pt x="932131" y="0"/>
                  </a:cubicBezTo>
                  <a:cubicBezTo>
                    <a:pt x="1446933" y="0"/>
                    <a:pt x="1864262" y="417329"/>
                    <a:pt x="1864262" y="932130"/>
                  </a:cubicBezTo>
                  <a:cubicBezTo>
                    <a:pt x="1864262" y="1446931"/>
                    <a:pt x="1446933" y="1864260"/>
                    <a:pt x="932131" y="1864260"/>
                  </a:cubicBezTo>
                  <a:cubicBezTo>
                    <a:pt x="417329" y="1864260"/>
                    <a:pt x="0" y="1446931"/>
                    <a:pt x="0" y="932130"/>
                  </a:cubicBezTo>
                  <a:close/>
                </a:path>
              </a:pathLst>
            </a:custGeom>
            <a:ln>
              <a:solidFill>
                <a:srgbClr val="00B0F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93449" tIns="293043" rIns="292385" bIns="293043"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Pre-Separation Counseling: e-Sign</a:t>
              </a:r>
            </a:p>
          </p:txBody>
        </p:sp>
        <p:sp>
          <p:nvSpPr>
            <p:cNvPr id="36" name="Teardrop 35"/>
            <p:cNvSpPr/>
            <p:nvPr/>
          </p:nvSpPr>
          <p:spPr>
            <a:xfrm rot="2700000">
              <a:off x="1176120" y="3472335"/>
              <a:ext cx="1996889" cy="1996889"/>
            </a:xfrm>
            <a:prstGeom prst="teardrop">
              <a:avLst>
                <a:gd name="adj" fmla="val 100000"/>
              </a:avLst>
            </a:prstGeom>
            <a:ln>
              <a:solidFill>
                <a:srgbClr val="00B0F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37" name="Freeform 36"/>
            <p:cNvSpPr/>
            <p:nvPr/>
          </p:nvSpPr>
          <p:spPr>
            <a:xfrm>
              <a:off x="1242965" y="3538825"/>
              <a:ext cx="1864262" cy="1864260"/>
            </a:xfrm>
            <a:custGeom>
              <a:avLst/>
              <a:gdLst>
                <a:gd name="connsiteX0" fmla="*/ 0 w 1864262"/>
                <a:gd name="connsiteY0" fmla="*/ 932130 h 1864260"/>
                <a:gd name="connsiteX1" fmla="*/ 932131 w 1864262"/>
                <a:gd name="connsiteY1" fmla="*/ 0 h 1864260"/>
                <a:gd name="connsiteX2" fmla="*/ 1864262 w 1864262"/>
                <a:gd name="connsiteY2" fmla="*/ 932130 h 1864260"/>
                <a:gd name="connsiteX3" fmla="*/ 932131 w 1864262"/>
                <a:gd name="connsiteY3" fmla="*/ 1864260 h 1864260"/>
                <a:gd name="connsiteX4" fmla="*/ 0 w 1864262"/>
                <a:gd name="connsiteY4" fmla="*/ 932130 h 186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262" h="1864260">
                  <a:moveTo>
                    <a:pt x="0" y="932130"/>
                  </a:moveTo>
                  <a:cubicBezTo>
                    <a:pt x="0" y="417329"/>
                    <a:pt x="417329" y="0"/>
                    <a:pt x="932131" y="0"/>
                  </a:cubicBezTo>
                  <a:cubicBezTo>
                    <a:pt x="1446933" y="0"/>
                    <a:pt x="1864262" y="417329"/>
                    <a:pt x="1864262" y="932130"/>
                  </a:cubicBezTo>
                  <a:cubicBezTo>
                    <a:pt x="1864262" y="1446931"/>
                    <a:pt x="1446933" y="1864260"/>
                    <a:pt x="932131" y="1864260"/>
                  </a:cubicBezTo>
                  <a:cubicBezTo>
                    <a:pt x="417329" y="1864260"/>
                    <a:pt x="0" y="1446931"/>
                    <a:pt x="0" y="932130"/>
                  </a:cubicBezTo>
                  <a:close/>
                </a:path>
              </a:pathLst>
            </a:custGeom>
            <a:ln>
              <a:solidFill>
                <a:srgbClr val="00B0F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93449" tIns="293043" rIns="292385" bIns="293043"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Initial Counseling: Initiated</a:t>
              </a:r>
            </a:p>
          </p:txBody>
        </p:sp>
      </p:grpSp>
      <p:sp>
        <p:nvSpPr>
          <p:cNvPr id="3" name="TextBox 2"/>
          <p:cNvSpPr txBox="1"/>
          <p:nvPr/>
        </p:nvSpPr>
        <p:spPr>
          <a:xfrm>
            <a:off x="1497540" y="1640373"/>
            <a:ext cx="9196917" cy="707886"/>
          </a:xfrm>
          <a:prstGeom prst="rect">
            <a:avLst/>
          </a:prstGeom>
          <a:noFill/>
        </p:spPr>
        <p:txBody>
          <a:bodyPr wrap="square" rtlCol="0">
            <a:spAutoFit/>
          </a:bodyPr>
          <a:lstStyle/>
          <a:p>
            <a:pPr algn="ctr"/>
            <a:r>
              <a:rPr lang="en-US" sz="2000" dirty="0">
                <a:solidFill>
                  <a:schemeClr val="bg1"/>
                </a:solidFill>
              </a:rPr>
              <a:t>Service Member Pre-Separation/Transition Counseling and Career Readiness Standards eForm for Service Members Separating, Retiring, Released from Active Duty (REFRAD)</a:t>
            </a:r>
          </a:p>
        </p:txBody>
      </p:sp>
      <p:sp>
        <p:nvSpPr>
          <p:cNvPr id="17" name="TextBox 16">
            <a:extLst>
              <a:ext uri="{FF2B5EF4-FFF2-40B4-BE49-F238E27FC236}">
                <a16:creationId xmlns:a16="http://schemas.microsoft.com/office/drawing/2014/main" id="{139F7455-A300-4AC0-8409-55FA63542684}"/>
              </a:ext>
            </a:extLst>
          </p:cNvPr>
          <p:cNvSpPr txBox="1"/>
          <p:nvPr/>
        </p:nvSpPr>
        <p:spPr>
          <a:xfrm>
            <a:off x="85778" y="6368633"/>
            <a:ext cx="96437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RG, p. </a:t>
            </a:r>
            <a:r>
              <a:rPr kumimoji="0" lang="en-US" sz="1800" b="1" i="0" u="none" strike="noStrike" kern="0" cap="none" spc="0" normalizeH="0" baseline="0" noProof="0" dirty="0" smtClean="0">
                <a:ln>
                  <a:noFill/>
                </a:ln>
                <a:solidFill>
                  <a:prstClr val="white"/>
                </a:solidFill>
                <a:effectLst/>
                <a:uLnTx/>
                <a:uFillTx/>
              </a:rPr>
              <a:t>9</a:t>
            </a:r>
            <a:endParaRPr kumimoji="0" lang="en-US" sz="1800" b="1"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72321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6D81F6-5214-4543-836B-E9BFB07C1D54}"/>
              </a:ext>
            </a:extLst>
          </p:cNvPr>
          <p:cNvSpPr/>
          <p:nvPr/>
        </p:nvSpPr>
        <p:spPr>
          <a:xfrm>
            <a:off x="2909724" y="520872"/>
            <a:ext cx="7187481" cy="2492990"/>
          </a:xfrm>
          <a:prstGeom prst="rect">
            <a:avLst/>
          </a:prstGeom>
        </p:spPr>
        <p:txBody>
          <a:bodyPr wrap="none">
            <a:spAutoFit/>
          </a:bodyPr>
          <a:lstStyle/>
          <a:p>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TAP CORE CURRICULUM: </a:t>
            </a:r>
          </a:p>
          <a:p>
            <a:r>
              <a:rPr lang="en-US" sz="5400" b="1" dirty="0">
                <a:solidFill>
                  <a:srgbClr val="43B0F1"/>
                </a:solidFill>
                <a:effectLst>
                  <a:outerShdw blurRad="38100" dist="38100" dir="2700000" algn="tl">
                    <a:srgbClr val="000000">
                      <a:alpha val="43137"/>
                    </a:srgbClr>
                  </a:outerShdw>
                </a:effectLst>
              </a:rPr>
              <a:t>DoD/DHS Transition Day</a:t>
            </a:r>
          </a:p>
          <a:p>
            <a:endPar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endParaRPr>
          </a:p>
        </p:txBody>
      </p:sp>
      <p:pic>
        <p:nvPicPr>
          <p:cNvPr id="10" name="Picture 9">
            <a:extLst>
              <a:ext uri="{FF2B5EF4-FFF2-40B4-BE49-F238E27FC236}">
                <a16:creationId xmlns:a16="http://schemas.microsoft.com/office/drawing/2014/main" id="{031EBD61-E1AF-4AEC-840D-DB504235D33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1000"/>
                    </a14:imgEffect>
                  </a14:imgLayer>
                </a14:imgProps>
              </a:ext>
            </a:extLst>
          </a:blip>
          <a:stretch>
            <a:fillRect/>
          </a:stretch>
        </p:blipFill>
        <p:spPr>
          <a:xfrm>
            <a:off x="5511" y="597957"/>
            <a:ext cx="2801115" cy="2492990"/>
          </a:xfrm>
          <a:prstGeom prst="rect">
            <a:avLst/>
          </a:prstGeom>
          <a:ln>
            <a:solidFill>
              <a:schemeClr val="tx1"/>
            </a:solidFill>
          </a:ln>
          <a:effectLst>
            <a:outerShdw blurRad="330200" dist="342900" dir="2700000" algn="tl" rotWithShape="0">
              <a:prstClr val="black">
                <a:alpha val="40000"/>
              </a:prstClr>
            </a:outerShdw>
          </a:effectLst>
        </p:spPr>
      </p:pic>
      <p:sp>
        <p:nvSpPr>
          <p:cNvPr id="9" name="Slide Number Placeholder 3">
            <a:extLst>
              <a:ext uri="{FF2B5EF4-FFF2-40B4-BE49-F238E27FC236}">
                <a16:creationId xmlns:a16="http://schemas.microsoft.com/office/drawing/2014/main" id="{C57A2059-88C4-4044-884A-A1FCD9D2EEE6}"/>
              </a:ext>
            </a:extLst>
          </p:cNvPr>
          <p:cNvSpPr>
            <a:spLocks noGrp="1"/>
          </p:cNvSpPr>
          <p:nvPr>
            <p:ph type="sldNum" sz="quarter" idx="12"/>
          </p:nvPr>
        </p:nvSpPr>
        <p:spPr>
          <a:xfrm>
            <a:off x="9363022" y="6368633"/>
            <a:ext cx="2743200" cy="365125"/>
          </a:xfrm>
        </p:spPr>
        <p:txBody>
          <a:bodyPr/>
          <a:lstStyle/>
          <a:p>
            <a:fld id="{991D01DE-6527-4A0D-98D0-FC06B10F670A}" type="slidenum">
              <a:rPr lang="en-US" smtClean="0">
                <a:solidFill>
                  <a:schemeClr val="bg1"/>
                </a:solidFill>
              </a:rPr>
              <a:t>14</a:t>
            </a:fld>
            <a:endParaRPr lang="en-US" dirty="0">
              <a:solidFill>
                <a:schemeClr val="bg1"/>
              </a:solidFill>
            </a:endParaRPr>
          </a:p>
        </p:txBody>
      </p:sp>
      <p:sp>
        <p:nvSpPr>
          <p:cNvPr id="11" name="TextBox 10">
            <a:extLst>
              <a:ext uri="{FF2B5EF4-FFF2-40B4-BE49-F238E27FC236}">
                <a16:creationId xmlns:a16="http://schemas.microsoft.com/office/drawing/2014/main" id="{9F2F4137-F208-4A46-B0DB-AF09EBB9402B}"/>
              </a:ext>
            </a:extLst>
          </p:cNvPr>
          <p:cNvSpPr txBox="1"/>
          <p:nvPr/>
        </p:nvSpPr>
        <p:spPr>
          <a:xfrm>
            <a:off x="136913" y="6372194"/>
            <a:ext cx="995016" cy="400110"/>
          </a:xfrm>
          <a:prstGeom prst="rect">
            <a:avLst/>
          </a:prstGeom>
          <a:noFill/>
        </p:spPr>
        <p:txBody>
          <a:bodyPr wrap="none" rtlCol="0">
            <a:spAutoFit/>
          </a:bodyPr>
          <a:lstStyle/>
          <a:p>
            <a:r>
              <a:rPr lang="en-US" sz="2000" dirty="0">
                <a:solidFill>
                  <a:schemeClr val="bg1"/>
                </a:solidFill>
              </a:rPr>
              <a:t>RG, p. X</a:t>
            </a:r>
          </a:p>
        </p:txBody>
      </p:sp>
      <p:sp>
        <p:nvSpPr>
          <p:cNvPr id="13" name="TextBox 12">
            <a:extLst>
              <a:ext uri="{FF2B5EF4-FFF2-40B4-BE49-F238E27FC236}">
                <a16:creationId xmlns:a16="http://schemas.microsoft.com/office/drawing/2014/main" id="{139F7455-A300-4AC0-8409-55FA63542684}"/>
              </a:ext>
            </a:extLst>
          </p:cNvPr>
          <p:cNvSpPr txBox="1"/>
          <p:nvPr/>
        </p:nvSpPr>
        <p:spPr>
          <a:xfrm>
            <a:off x="85778" y="6368633"/>
            <a:ext cx="10291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a:t>
            </a:r>
            <a:r>
              <a:rPr lang="en-US" b="1" dirty="0" smtClean="0">
                <a:solidFill>
                  <a:schemeClr val="bg1"/>
                </a:solidFill>
              </a:rPr>
              <a:t>p.10</a:t>
            </a:r>
            <a:endParaRPr lang="en-US" b="1" dirty="0">
              <a:solidFill>
                <a:schemeClr val="bg1"/>
              </a:solidFill>
            </a:endParaRPr>
          </a:p>
        </p:txBody>
      </p:sp>
      <p:cxnSp>
        <p:nvCxnSpPr>
          <p:cNvPr id="15" name="Straight Connector 14">
            <a:extLst>
              <a:ext uri="{FF2B5EF4-FFF2-40B4-BE49-F238E27FC236}">
                <a16:creationId xmlns:a16="http://schemas.microsoft.com/office/drawing/2014/main" id="{C0EBBF68-B940-4A89-9510-890C742CC092}"/>
              </a:ext>
            </a:extLst>
          </p:cNvPr>
          <p:cNvCxnSpPr>
            <a:cxnSpLocks/>
          </p:cNvCxnSpPr>
          <p:nvPr/>
        </p:nvCxnSpPr>
        <p:spPr>
          <a:xfrm>
            <a:off x="3107933" y="2147098"/>
            <a:ext cx="899828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769081" y="3633315"/>
            <a:ext cx="7660924" cy="1167367"/>
            <a:chOff x="2447633" y="4125040"/>
            <a:chExt cx="8058279" cy="1097280"/>
          </a:xfrm>
        </p:grpSpPr>
        <p:sp>
          <p:nvSpPr>
            <p:cNvPr id="17" name="Flowchart: Delay 16"/>
            <p:cNvSpPr/>
            <p:nvPr/>
          </p:nvSpPr>
          <p:spPr>
            <a:xfrm rot="10800000">
              <a:off x="2447633"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Delay 18"/>
            <p:cNvSpPr/>
            <p:nvPr/>
          </p:nvSpPr>
          <p:spPr>
            <a:xfrm>
              <a:off x="9530040"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423505" y="4125040"/>
              <a:ext cx="6207888" cy="1097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bg1"/>
                  </a:solidFill>
                </a:rPr>
                <a:t>Complete a Gap Analysis or provide verification of employment</a:t>
              </a:r>
            </a:p>
          </p:txBody>
        </p:sp>
      </p:grpSp>
      <p:sp>
        <p:nvSpPr>
          <p:cNvPr id="16" name="Oval 15"/>
          <p:cNvSpPr/>
          <p:nvPr/>
        </p:nvSpPr>
        <p:spPr>
          <a:xfrm>
            <a:off x="3869142" y="3730596"/>
            <a:ext cx="914400" cy="914400"/>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latin typeface="Franklin Gothic Demi" panose="020B0703020102020204" pitchFamily="34" charset="0"/>
              </a:rPr>
              <a:t>CRS</a:t>
            </a:r>
            <a:endParaRPr lang="en-US" sz="1400" b="1" dirty="0">
              <a:solidFill>
                <a:schemeClr val="bg1"/>
              </a:solidFill>
              <a:effectLst>
                <a:outerShdw blurRad="38100" dist="38100" dir="2700000" algn="tl">
                  <a:srgbClr val="000000">
                    <a:alpha val="43137"/>
                  </a:srgbClr>
                </a:outerShdw>
              </a:effectLst>
              <a:latin typeface="Franklin Gothic Demi" panose="020B0703020102020204" pitchFamily="34" charset="0"/>
            </a:endParaRPr>
          </a:p>
        </p:txBody>
      </p:sp>
      <p:grpSp>
        <p:nvGrpSpPr>
          <p:cNvPr id="21" name="Group 20"/>
          <p:cNvGrpSpPr/>
          <p:nvPr/>
        </p:nvGrpSpPr>
        <p:grpSpPr>
          <a:xfrm>
            <a:off x="3769080" y="5566391"/>
            <a:ext cx="7660924" cy="1167367"/>
            <a:chOff x="2447633" y="4125040"/>
            <a:chExt cx="8058279" cy="1097280"/>
          </a:xfrm>
        </p:grpSpPr>
        <p:grpSp>
          <p:nvGrpSpPr>
            <p:cNvPr id="22" name="Group 21"/>
            <p:cNvGrpSpPr/>
            <p:nvPr/>
          </p:nvGrpSpPr>
          <p:grpSpPr>
            <a:xfrm>
              <a:off x="2447633" y="4125040"/>
              <a:ext cx="8058279" cy="1097280"/>
              <a:chOff x="2447633" y="4125040"/>
              <a:chExt cx="8058279" cy="1097280"/>
            </a:xfrm>
          </p:grpSpPr>
          <p:sp>
            <p:nvSpPr>
              <p:cNvPr id="24" name="Flowchart: Delay 23"/>
              <p:cNvSpPr/>
              <p:nvPr/>
            </p:nvSpPr>
            <p:spPr>
              <a:xfrm rot="10800000">
                <a:off x="2447633"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Delay 24"/>
              <p:cNvSpPr/>
              <p:nvPr/>
            </p:nvSpPr>
            <p:spPr>
              <a:xfrm>
                <a:off x="9530040"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3423505" y="4125040"/>
                <a:ext cx="6207888" cy="1097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bg1"/>
                    </a:solidFill>
                  </a:rPr>
                  <a:t>Prepare a criterion-based, post-separation financial plan</a:t>
                </a:r>
              </a:p>
            </p:txBody>
          </p:sp>
        </p:grpSp>
        <p:sp>
          <p:nvSpPr>
            <p:cNvPr id="23" name="Oval 22"/>
            <p:cNvSpPr/>
            <p:nvPr/>
          </p:nvSpPr>
          <p:spPr>
            <a:xfrm>
              <a:off x="2552884" y="4216480"/>
              <a:ext cx="961828" cy="859501"/>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latin typeface="Franklin Gothic Demi" panose="020B0703020102020204" pitchFamily="34" charset="0"/>
                </a:rPr>
                <a:t>CRS</a:t>
              </a:r>
              <a:endParaRPr lang="en-US" sz="1400" b="1" dirty="0">
                <a:solidFill>
                  <a:schemeClr val="bg1"/>
                </a:solidFill>
                <a:effectLst>
                  <a:outerShdw blurRad="38100" dist="38100" dir="2700000" algn="tl">
                    <a:srgbClr val="000000">
                      <a:alpha val="43137"/>
                    </a:srgbClr>
                  </a:outerShdw>
                </a:effectLst>
                <a:latin typeface="Franklin Gothic Demi" panose="020B0703020102020204" pitchFamily="34" charset="0"/>
              </a:endParaRPr>
            </a:p>
          </p:txBody>
        </p:sp>
      </p:grpSp>
      <p:sp>
        <p:nvSpPr>
          <p:cNvPr id="27" name="Isosceles Triangle 26"/>
          <p:cNvSpPr/>
          <p:nvPr/>
        </p:nvSpPr>
        <p:spPr>
          <a:xfrm rot="5400000">
            <a:off x="3132211" y="2328472"/>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Rectangle 27"/>
          <p:cNvSpPr/>
          <p:nvPr/>
        </p:nvSpPr>
        <p:spPr>
          <a:xfrm>
            <a:off x="3797131" y="2212544"/>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MANAGING YOUR (MY) TRANSITION</a:t>
            </a:r>
          </a:p>
        </p:txBody>
      </p:sp>
      <p:sp>
        <p:nvSpPr>
          <p:cNvPr id="29" name="Isosceles Triangle 28"/>
          <p:cNvSpPr/>
          <p:nvPr/>
        </p:nvSpPr>
        <p:spPr>
          <a:xfrm rot="5400000">
            <a:off x="3132210" y="3030780"/>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Rectangle 29"/>
          <p:cNvSpPr/>
          <p:nvPr/>
        </p:nvSpPr>
        <p:spPr>
          <a:xfrm>
            <a:off x="3797130" y="2914852"/>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MOC CROSSWALK</a:t>
            </a:r>
          </a:p>
        </p:txBody>
      </p:sp>
      <p:sp>
        <p:nvSpPr>
          <p:cNvPr id="31" name="Isosceles Triangle 30"/>
          <p:cNvSpPr/>
          <p:nvPr/>
        </p:nvSpPr>
        <p:spPr>
          <a:xfrm rot="5400000">
            <a:off x="3144291" y="4916610"/>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Rectangle 31"/>
          <p:cNvSpPr/>
          <p:nvPr/>
        </p:nvSpPr>
        <p:spPr>
          <a:xfrm>
            <a:off x="3809211" y="4800682"/>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FINANCIAL PLANNING FOR TRANSITION</a:t>
            </a:r>
          </a:p>
        </p:txBody>
      </p:sp>
    </p:spTree>
    <p:extLst>
      <p:ext uri="{BB962C8B-B14F-4D97-AF65-F5344CB8AC3E}">
        <p14:creationId xmlns:p14="http://schemas.microsoft.com/office/powerpoint/2010/main" val="170268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083440-629F-47BA-A7A9-25838003659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6000"/>
                    </a14:imgEffect>
                  </a14:imgLayer>
                </a14:imgProps>
              </a:ext>
            </a:extLst>
          </a:blip>
          <a:stretch>
            <a:fillRect/>
          </a:stretch>
        </p:blipFill>
        <p:spPr>
          <a:xfrm>
            <a:off x="0" y="613926"/>
            <a:ext cx="2501499" cy="2194557"/>
          </a:xfrm>
          <a:prstGeom prst="rect">
            <a:avLst/>
          </a:prstGeom>
          <a:ln>
            <a:solidFill>
              <a:schemeClr val="tx1"/>
            </a:solidFill>
          </a:ln>
          <a:effectLst>
            <a:outerShdw blurRad="228600" dist="355600" dir="2700000" algn="tl" rotWithShape="0">
              <a:prstClr val="black">
                <a:alpha val="40000"/>
              </a:prstClr>
            </a:outerShdw>
          </a:effectLst>
        </p:spPr>
      </p:pic>
      <p:sp>
        <p:nvSpPr>
          <p:cNvPr id="9" name="Slide Number Placeholder 3">
            <a:extLst>
              <a:ext uri="{FF2B5EF4-FFF2-40B4-BE49-F238E27FC236}">
                <a16:creationId xmlns:a16="http://schemas.microsoft.com/office/drawing/2014/main" id="{C57A2059-88C4-4044-884A-A1FCD9D2EEE6}"/>
              </a:ext>
            </a:extLst>
          </p:cNvPr>
          <p:cNvSpPr>
            <a:spLocks noGrp="1"/>
          </p:cNvSpPr>
          <p:nvPr>
            <p:ph type="sldNum" sz="quarter" idx="12"/>
          </p:nvPr>
        </p:nvSpPr>
        <p:spPr>
          <a:xfrm>
            <a:off x="9363022" y="6368633"/>
            <a:ext cx="2743200" cy="365125"/>
          </a:xfrm>
        </p:spPr>
        <p:txBody>
          <a:bodyPr/>
          <a:lstStyle/>
          <a:p>
            <a:fld id="{991D01DE-6527-4A0D-98D0-FC06B10F670A}" type="slidenum">
              <a:rPr lang="en-US" smtClean="0">
                <a:solidFill>
                  <a:schemeClr val="bg1"/>
                </a:solidFill>
              </a:rPr>
              <a:t>15</a:t>
            </a:fld>
            <a:endParaRPr lang="en-US" dirty="0">
              <a:solidFill>
                <a:schemeClr val="bg1"/>
              </a:solidFill>
            </a:endParaRPr>
          </a:p>
        </p:txBody>
      </p:sp>
      <p:sp>
        <p:nvSpPr>
          <p:cNvPr id="11" name="TextBox 10">
            <a:extLst>
              <a:ext uri="{FF2B5EF4-FFF2-40B4-BE49-F238E27FC236}">
                <a16:creationId xmlns:a16="http://schemas.microsoft.com/office/drawing/2014/main" id="{9F2F4137-F208-4A46-B0DB-AF09EBB9402B}"/>
              </a:ext>
            </a:extLst>
          </p:cNvPr>
          <p:cNvSpPr txBox="1"/>
          <p:nvPr/>
        </p:nvSpPr>
        <p:spPr>
          <a:xfrm>
            <a:off x="136913" y="6372194"/>
            <a:ext cx="995016" cy="400110"/>
          </a:xfrm>
          <a:prstGeom prst="rect">
            <a:avLst/>
          </a:prstGeom>
          <a:noFill/>
        </p:spPr>
        <p:txBody>
          <a:bodyPr wrap="none" rtlCol="0">
            <a:spAutoFit/>
          </a:bodyPr>
          <a:lstStyle/>
          <a:p>
            <a:r>
              <a:rPr lang="en-US" sz="2000" dirty="0">
                <a:solidFill>
                  <a:schemeClr val="bg1"/>
                </a:solidFill>
              </a:rPr>
              <a:t>RG, p. X</a:t>
            </a:r>
          </a:p>
        </p:txBody>
      </p:sp>
      <p:sp>
        <p:nvSpPr>
          <p:cNvPr id="13" name="TextBox 12">
            <a:extLst>
              <a:ext uri="{FF2B5EF4-FFF2-40B4-BE49-F238E27FC236}">
                <a16:creationId xmlns:a16="http://schemas.microsoft.com/office/drawing/2014/main" id="{139F7455-A300-4AC0-8409-55FA63542684}"/>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11</a:t>
            </a:r>
            <a:endParaRPr lang="en-US" b="1" dirty="0">
              <a:solidFill>
                <a:schemeClr val="bg1"/>
              </a:solidFill>
            </a:endParaRPr>
          </a:p>
        </p:txBody>
      </p:sp>
      <p:sp>
        <p:nvSpPr>
          <p:cNvPr id="19" name="Rectangle 18">
            <a:extLst>
              <a:ext uri="{FF2B5EF4-FFF2-40B4-BE49-F238E27FC236}">
                <a16:creationId xmlns:a16="http://schemas.microsoft.com/office/drawing/2014/main" id="{2DD0B526-8B2B-4A2E-BBDC-890FBB437971}"/>
              </a:ext>
            </a:extLst>
          </p:cNvPr>
          <p:cNvSpPr/>
          <p:nvPr/>
        </p:nvSpPr>
        <p:spPr>
          <a:xfrm>
            <a:off x="2676650" y="625337"/>
            <a:ext cx="7487627" cy="1661993"/>
          </a:xfrm>
          <a:prstGeom prst="rect">
            <a:avLst/>
          </a:prstGeom>
        </p:spPr>
        <p:txBody>
          <a:bodyPr wrap="none">
            <a:spAutoFit/>
          </a:bodyPr>
          <a:lstStyle/>
          <a:p>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TAP CORE CURRICULUM: </a:t>
            </a:r>
          </a:p>
          <a:p>
            <a:r>
              <a:rPr lang="en-US" sz="5400" b="1" dirty="0">
                <a:solidFill>
                  <a:srgbClr val="43B0F1"/>
                </a:solidFill>
                <a:effectLst>
                  <a:outerShdw blurRad="38100" dist="38100" dir="2700000" algn="tl">
                    <a:srgbClr val="000000">
                      <a:alpha val="43137"/>
                    </a:srgbClr>
                  </a:outerShdw>
                </a:effectLst>
              </a:rPr>
              <a:t>VA Benefits and Services</a:t>
            </a:r>
          </a:p>
        </p:txBody>
      </p:sp>
      <p:cxnSp>
        <p:nvCxnSpPr>
          <p:cNvPr id="20" name="Straight Connector 19">
            <a:extLst>
              <a:ext uri="{FF2B5EF4-FFF2-40B4-BE49-F238E27FC236}">
                <a16:creationId xmlns:a16="http://schemas.microsoft.com/office/drawing/2014/main" id="{A7B7DACD-BF32-4241-9F5E-CE0EF6B2F639}"/>
              </a:ext>
            </a:extLst>
          </p:cNvPr>
          <p:cNvCxnSpPr>
            <a:cxnSpLocks/>
          </p:cNvCxnSpPr>
          <p:nvPr/>
        </p:nvCxnSpPr>
        <p:spPr>
          <a:xfrm>
            <a:off x="2901455" y="2707537"/>
            <a:ext cx="929054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734285" y="3954402"/>
            <a:ext cx="8723430" cy="1167367"/>
            <a:chOff x="2447633" y="4125040"/>
            <a:chExt cx="8058279" cy="1097280"/>
          </a:xfrm>
        </p:grpSpPr>
        <p:grpSp>
          <p:nvGrpSpPr>
            <p:cNvPr id="12" name="Group 11"/>
            <p:cNvGrpSpPr/>
            <p:nvPr/>
          </p:nvGrpSpPr>
          <p:grpSpPr>
            <a:xfrm>
              <a:off x="2447633" y="4125040"/>
              <a:ext cx="8058279" cy="1097280"/>
              <a:chOff x="2447633" y="4125040"/>
              <a:chExt cx="8058279" cy="1097280"/>
            </a:xfrm>
          </p:grpSpPr>
          <p:sp>
            <p:nvSpPr>
              <p:cNvPr id="15" name="Flowchart: Delay 14"/>
              <p:cNvSpPr/>
              <p:nvPr/>
            </p:nvSpPr>
            <p:spPr>
              <a:xfrm rot="10800000">
                <a:off x="2447633"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elay 15"/>
              <p:cNvSpPr/>
              <p:nvPr/>
            </p:nvSpPr>
            <p:spPr>
              <a:xfrm>
                <a:off x="9530040"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3423505" y="4125040"/>
                <a:ext cx="6207888" cy="1097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bg1"/>
                    </a:solidFill>
                  </a:rPr>
                  <a:t>Register on VA.gov</a:t>
                </a:r>
              </a:p>
            </p:txBody>
          </p:sp>
        </p:grpSp>
        <p:sp>
          <p:nvSpPr>
            <p:cNvPr id="14" name="Oval 13"/>
            <p:cNvSpPr/>
            <p:nvPr/>
          </p:nvSpPr>
          <p:spPr>
            <a:xfrm>
              <a:off x="2552885" y="4216480"/>
              <a:ext cx="914400" cy="914400"/>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latin typeface="Franklin Gothic Demi" panose="020B0703020102020204" pitchFamily="34" charset="0"/>
                </a:rPr>
                <a:t>CRS</a:t>
              </a:r>
              <a:endParaRPr lang="en-US" sz="1600" b="1" dirty="0">
                <a:solidFill>
                  <a:schemeClr val="bg1"/>
                </a:solidFill>
                <a:effectLst>
                  <a:outerShdw blurRad="38100" dist="38100" dir="2700000" algn="tl">
                    <a:srgbClr val="000000">
                      <a:alpha val="43137"/>
                    </a:srgbClr>
                  </a:outerShdw>
                </a:effectLst>
                <a:latin typeface="Franklin Gothic Demi" panose="020B0703020102020204" pitchFamily="34" charset="0"/>
              </a:endParaRPr>
            </a:p>
          </p:txBody>
        </p:sp>
      </p:grpSp>
    </p:spTree>
    <p:extLst>
      <p:ext uri="{BB962C8B-B14F-4D97-AF65-F5344CB8AC3E}">
        <p14:creationId xmlns:p14="http://schemas.microsoft.com/office/powerpoint/2010/main" val="348069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93210" y="388097"/>
            <a:ext cx="11068050"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endParaRPr>
          </a:p>
        </p:txBody>
      </p:sp>
      <p:sp>
        <p:nvSpPr>
          <p:cNvPr id="41" name="Slide Number Placeholder 3">
            <a:extLst>
              <a:ext uri="{FF2B5EF4-FFF2-40B4-BE49-F238E27FC236}">
                <a16:creationId xmlns:a16="http://schemas.microsoft.com/office/drawing/2014/main" id="{7ED5631C-4618-4ED8-A80F-DF5EFAA02A08}"/>
              </a:ext>
            </a:extLst>
          </p:cNvPr>
          <p:cNvSpPr>
            <a:spLocks noGrp="1"/>
          </p:cNvSpPr>
          <p:nvPr>
            <p:ph type="sldNum" sz="quarter" idx="12"/>
          </p:nvPr>
        </p:nvSpPr>
        <p:spPr>
          <a:xfrm>
            <a:off x="9447127" y="6341559"/>
            <a:ext cx="259709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0" name="Group 19"/>
          <p:cNvGrpSpPr/>
          <p:nvPr/>
        </p:nvGrpSpPr>
        <p:grpSpPr>
          <a:xfrm>
            <a:off x="2029993" y="3260389"/>
            <a:ext cx="865697" cy="914400"/>
            <a:chOff x="1058280" y="3308020"/>
            <a:chExt cx="914400" cy="914400"/>
          </a:xfrm>
        </p:grpSpPr>
        <p:sp>
          <p:nvSpPr>
            <p:cNvPr id="7" name="Oval 6"/>
            <p:cNvSpPr/>
            <p:nvPr/>
          </p:nvSpPr>
          <p:spPr>
            <a:xfrm>
              <a:off x="1058280" y="3308020"/>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231" y="3537971"/>
              <a:ext cx="454497" cy="454497"/>
            </a:xfrm>
            <a:prstGeom prst="rect">
              <a:avLst/>
            </a:prstGeom>
          </p:spPr>
        </p:pic>
      </p:grpSp>
      <p:grpSp>
        <p:nvGrpSpPr>
          <p:cNvPr id="21" name="Group 20"/>
          <p:cNvGrpSpPr/>
          <p:nvPr/>
        </p:nvGrpSpPr>
        <p:grpSpPr>
          <a:xfrm>
            <a:off x="2029993" y="4447119"/>
            <a:ext cx="865697" cy="914400"/>
            <a:chOff x="1070521" y="4497214"/>
            <a:chExt cx="914400" cy="914400"/>
          </a:xfrm>
        </p:grpSpPr>
        <p:sp>
          <p:nvSpPr>
            <p:cNvPr id="16" name="Oval 15"/>
            <p:cNvSpPr/>
            <p:nvPr/>
          </p:nvSpPr>
          <p:spPr>
            <a:xfrm>
              <a:off x="1070521" y="4497214"/>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661" y="4686354"/>
              <a:ext cx="536120" cy="536120"/>
            </a:xfrm>
            <a:prstGeom prst="rect">
              <a:avLst/>
            </a:prstGeom>
          </p:spPr>
        </p:pic>
      </p:grpSp>
      <p:grpSp>
        <p:nvGrpSpPr>
          <p:cNvPr id="22" name="Group 21"/>
          <p:cNvGrpSpPr/>
          <p:nvPr/>
        </p:nvGrpSpPr>
        <p:grpSpPr>
          <a:xfrm>
            <a:off x="2029993" y="5633850"/>
            <a:ext cx="865697" cy="914400"/>
            <a:chOff x="1058280" y="5681481"/>
            <a:chExt cx="914400" cy="914400"/>
          </a:xfrm>
        </p:grpSpPr>
        <p:sp>
          <p:nvSpPr>
            <p:cNvPr id="18" name="Oval 17"/>
            <p:cNvSpPr/>
            <p:nvPr/>
          </p:nvSpPr>
          <p:spPr>
            <a:xfrm>
              <a:off x="1058280" y="5681481"/>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1100" y="5904301"/>
              <a:ext cx="468760" cy="468760"/>
            </a:xfrm>
            <a:prstGeom prst="rect">
              <a:avLst/>
            </a:prstGeom>
          </p:spPr>
        </p:pic>
      </p:grpSp>
      <p:sp>
        <p:nvSpPr>
          <p:cNvPr id="14" name="Rectangle 13"/>
          <p:cNvSpPr/>
          <p:nvPr/>
        </p:nvSpPr>
        <p:spPr>
          <a:xfrm>
            <a:off x="3113393" y="3429000"/>
            <a:ext cx="9231565" cy="892552"/>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Introduces the essential tools and resources to evaluate career options</a:t>
            </a:r>
          </a:p>
        </p:txBody>
      </p:sp>
      <p:sp>
        <p:nvSpPr>
          <p:cNvPr id="17" name="Rectangle 16"/>
          <p:cNvSpPr/>
          <p:nvPr/>
        </p:nvSpPr>
        <p:spPr>
          <a:xfrm>
            <a:off x="3113393" y="4615730"/>
            <a:ext cx="6492556" cy="892552"/>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Provides key information for civilian employment</a:t>
            </a:r>
          </a:p>
        </p:txBody>
      </p:sp>
      <p:sp>
        <p:nvSpPr>
          <p:cNvPr id="19" name="Rectangle 18"/>
          <p:cNvSpPr/>
          <p:nvPr/>
        </p:nvSpPr>
        <p:spPr>
          <a:xfrm>
            <a:off x="3113393" y="5802461"/>
            <a:ext cx="8179095" cy="492443"/>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Explains the fundamentals of the employment process</a:t>
            </a:r>
          </a:p>
        </p:txBody>
      </p:sp>
      <p:grpSp>
        <p:nvGrpSpPr>
          <p:cNvPr id="40" name="Group 39">
            <a:extLst>
              <a:ext uri="{FF2B5EF4-FFF2-40B4-BE49-F238E27FC236}">
                <a16:creationId xmlns:a16="http://schemas.microsoft.com/office/drawing/2014/main" id="{AEF7333E-95DE-4ECF-8E84-1EFF2041DECB}"/>
              </a:ext>
            </a:extLst>
          </p:cNvPr>
          <p:cNvGrpSpPr/>
          <p:nvPr/>
        </p:nvGrpSpPr>
        <p:grpSpPr>
          <a:xfrm>
            <a:off x="-170" y="283778"/>
            <a:ext cx="1691296" cy="6574221"/>
            <a:chOff x="-170" y="0"/>
            <a:chExt cx="1787326" cy="6858000"/>
          </a:xfrm>
        </p:grpSpPr>
        <p:pic>
          <p:nvPicPr>
            <p:cNvPr id="38" name="Picture 37">
              <a:extLst>
                <a:ext uri="{FF2B5EF4-FFF2-40B4-BE49-F238E27FC236}">
                  <a16:creationId xmlns:a16="http://schemas.microsoft.com/office/drawing/2014/main" id="{7A73D02E-8F3F-43B4-A726-7215B60AC6C1}"/>
                </a:ext>
              </a:extLst>
            </p:cNvPr>
            <p:cNvPicPr>
              <a:picLocks noChangeAspect="1"/>
            </p:cNvPicPr>
            <p:nvPr/>
          </p:nvPicPr>
          <p:blipFill>
            <a:blip r:embed="rId7"/>
            <a:stretch>
              <a:fillRect/>
            </a:stretch>
          </p:blipFill>
          <p:spPr>
            <a:xfrm>
              <a:off x="-170" y="0"/>
              <a:ext cx="1787326" cy="6858000"/>
            </a:xfrm>
            <a:prstGeom prst="rect">
              <a:avLst/>
            </a:prstGeom>
          </p:spPr>
        </p:pic>
        <p:sp>
          <p:nvSpPr>
            <p:cNvPr id="39" name="Rectangle 38">
              <a:extLst>
                <a:ext uri="{FF2B5EF4-FFF2-40B4-BE49-F238E27FC236}">
                  <a16:creationId xmlns:a16="http://schemas.microsoft.com/office/drawing/2014/main" id="{7CCE6919-3FA5-49AD-BAE0-3154891D834D}"/>
                </a:ext>
              </a:extLst>
            </p:cNvPr>
            <p:cNvSpPr/>
            <p:nvPr/>
          </p:nvSpPr>
          <p:spPr>
            <a:xfrm>
              <a:off x="-170" y="0"/>
              <a:ext cx="1787326" cy="6858000"/>
            </a:xfrm>
            <a:prstGeom prst="rect">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80CAA690-2208-41F3-8800-71F418BD6987}"/>
              </a:ext>
            </a:extLst>
          </p:cNvPr>
          <p:cNvSpPr txBox="1"/>
          <p:nvPr/>
        </p:nvSpPr>
        <p:spPr>
          <a:xfrm>
            <a:off x="168916" y="6319809"/>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a:t>
            </a:r>
            <a:r>
              <a:rPr kumimoji="0" lang="en-U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11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52512C6-AD29-4B1D-8982-1D5884EEB03D}"/>
              </a:ext>
            </a:extLst>
          </p:cNvPr>
          <p:cNvSpPr/>
          <p:nvPr/>
        </p:nvSpPr>
        <p:spPr>
          <a:xfrm>
            <a:off x="2029993" y="480430"/>
            <a:ext cx="6849632"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TAP CORE CURRICULUM: </a:t>
            </a:r>
          </a:p>
        </p:txBody>
      </p:sp>
      <p:sp>
        <p:nvSpPr>
          <p:cNvPr id="13" name="TextBox 12">
            <a:extLst>
              <a:ext uri="{FF2B5EF4-FFF2-40B4-BE49-F238E27FC236}">
                <a16:creationId xmlns:a16="http://schemas.microsoft.com/office/drawing/2014/main" id="{17F9397C-9ED7-459B-984F-1F58EDAFDF3E}"/>
              </a:ext>
            </a:extLst>
          </p:cNvPr>
          <p:cNvSpPr txBox="1"/>
          <p:nvPr/>
        </p:nvSpPr>
        <p:spPr>
          <a:xfrm>
            <a:off x="2029993" y="1311427"/>
            <a:ext cx="10801338" cy="1323439"/>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DOL one-day workshop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Employment Fundamentals for Career Transition (EFCT)</a:t>
            </a:r>
          </a:p>
        </p:txBody>
      </p:sp>
      <p:cxnSp>
        <p:nvCxnSpPr>
          <p:cNvPr id="43" name="Straight Connector 42">
            <a:extLst>
              <a:ext uri="{FF2B5EF4-FFF2-40B4-BE49-F238E27FC236}">
                <a16:creationId xmlns:a16="http://schemas.microsoft.com/office/drawing/2014/main" id="{5F0BA1DC-BEF4-4535-A3DF-D7BE9F5E9B4D}"/>
              </a:ext>
            </a:extLst>
          </p:cNvPr>
          <p:cNvCxnSpPr/>
          <p:nvPr/>
        </p:nvCxnSpPr>
        <p:spPr>
          <a:xfrm>
            <a:off x="1691126" y="3050381"/>
            <a:ext cx="104920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47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64673AB-3DD2-4941-A662-5555C6248C17}"/>
              </a:ext>
            </a:extLst>
          </p:cNvPr>
          <p:cNvSpPr txBox="1">
            <a:spLocks/>
          </p:cNvSpPr>
          <p:nvPr/>
        </p:nvSpPr>
        <p:spPr>
          <a:xfrm>
            <a:off x="1067474" y="406693"/>
            <a:ext cx="3449780" cy="27051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2-DAY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TRACKS</a:t>
            </a:r>
          </a:p>
        </p:txBody>
      </p:sp>
      <p:sp>
        <p:nvSpPr>
          <p:cNvPr id="6" name="Rectangle 5">
            <a:extLst>
              <a:ext uri="{FF2B5EF4-FFF2-40B4-BE49-F238E27FC236}">
                <a16:creationId xmlns:a16="http://schemas.microsoft.com/office/drawing/2014/main" id="{586EB77A-BA8D-4791-A4C3-22C6B4C9BCAA}"/>
              </a:ext>
            </a:extLst>
          </p:cNvPr>
          <p:cNvSpPr/>
          <p:nvPr/>
        </p:nvSpPr>
        <p:spPr>
          <a:xfrm>
            <a:off x="3796527" y="5338"/>
            <a:ext cx="8441976" cy="6858000"/>
          </a:xfrm>
          <a:prstGeom prst="rect">
            <a:avLst/>
          </a:prstGeom>
          <a:solidFill>
            <a:srgbClr val="1F3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Slide Number Placeholder 1"/>
          <p:cNvSpPr txBox="1">
            <a:spLocks/>
          </p:cNvSpPr>
          <p:nvPr/>
        </p:nvSpPr>
        <p:spPr>
          <a:xfrm>
            <a:off x="9448800"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5083F0A-8584-4AA0-BDE5-BDB38AF82A21}"/>
              </a:ext>
            </a:extLst>
          </p:cNvPr>
          <p:cNvGrpSpPr/>
          <p:nvPr/>
        </p:nvGrpSpPr>
        <p:grpSpPr>
          <a:xfrm>
            <a:off x="856454" y="2649787"/>
            <a:ext cx="2689828" cy="2375437"/>
            <a:chOff x="743378" y="4213186"/>
            <a:chExt cx="1330456" cy="1463184"/>
          </a:xfrm>
        </p:grpSpPr>
        <p:grpSp>
          <p:nvGrpSpPr>
            <p:cNvPr id="20" name="Group 19">
              <a:extLst>
                <a:ext uri="{FF2B5EF4-FFF2-40B4-BE49-F238E27FC236}">
                  <a16:creationId xmlns:a16="http://schemas.microsoft.com/office/drawing/2014/main" id="{725A6E06-50B8-49A0-8943-B707D52B0333}"/>
                </a:ext>
              </a:extLst>
            </p:cNvPr>
            <p:cNvGrpSpPr/>
            <p:nvPr/>
          </p:nvGrpSpPr>
          <p:grpSpPr>
            <a:xfrm>
              <a:off x="783084" y="4213186"/>
              <a:ext cx="1290750" cy="1463184"/>
              <a:chOff x="1380204" y="1230174"/>
              <a:chExt cx="2454476" cy="2446295"/>
            </a:xfrm>
          </p:grpSpPr>
          <p:grpSp>
            <p:nvGrpSpPr>
              <p:cNvPr id="17" name="Group 16">
                <a:extLst>
                  <a:ext uri="{FF2B5EF4-FFF2-40B4-BE49-F238E27FC236}">
                    <a16:creationId xmlns:a16="http://schemas.microsoft.com/office/drawing/2014/main" id="{19DF30AD-5D05-4669-A158-9128FB6AA215}"/>
                  </a:ext>
                </a:extLst>
              </p:cNvPr>
              <p:cNvGrpSpPr/>
              <p:nvPr/>
            </p:nvGrpSpPr>
            <p:grpSpPr>
              <a:xfrm rot="20442600">
                <a:off x="1380204" y="1230174"/>
                <a:ext cx="2454476" cy="2446295"/>
                <a:chOff x="1319698" y="1302744"/>
                <a:chExt cx="2454476" cy="2446295"/>
              </a:xfrm>
            </p:grpSpPr>
            <p:pic>
              <p:nvPicPr>
                <p:cNvPr id="11" name="Picture 10">
                  <a:extLst>
                    <a:ext uri="{FF2B5EF4-FFF2-40B4-BE49-F238E27FC236}">
                      <a16:creationId xmlns:a16="http://schemas.microsoft.com/office/drawing/2014/main" id="{25B17764-2BF0-40D0-B97D-636BFFBA253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1319698" y="1302744"/>
                  <a:ext cx="2454476" cy="2446295"/>
                </a:xfrm>
                <a:prstGeom prst="rect">
                  <a:avLst/>
                </a:prstGeom>
              </p:spPr>
            </p:pic>
            <p:sp>
              <p:nvSpPr>
                <p:cNvPr id="16" name="Rectangle 15">
                  <a:extLst>
                    <a:ext uri="{FF2B5EF4-FFF2-40B4-BE49-F238E27FC236}">
                      <a16:creationId xmlns:a16="http://schemas.microsoft.com/office/drawing/2014/main" id="{17C4B148-2F78-43B4-BA99-B11F993A46B0}"/>
                    </a:ext>
                  </a:extLst>
                </p:cNvPr>
                <p:cNvSpPr/>
                <p:nvPr/>
              </p:nvSpPr>
              <p:spPr>
                <a:xfrm rot="422574">
                  <a:off x="2273794" y="2648180"/>
                  <a:ext cx="250242" cy="236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C35AD49F-847C-482C-9F5D-9ABA9D64BE7C}"/>
                  </a:ext>
                </a:extLst>
              </p:cNvPr>
              <p:cNvGrpSpPr/>
              <p:nvPr/>
            </p:nvGrpSpPr>
            <p:grpSpPr>
              <a:xfrm>
                <a:off x="2133424" y="2600098"/>
                <a:ext cx="534257" cy="340490"/>
                <a:chOff x="2399818" y="2530592"/>
                <a:chExt cx="534257" cy="340490"/>
              </a:xfrm>
            </p:grpSpPr>
            <p:sp>
              <p:nvSpPr>
                <p:cNvPr id="18" name="Multiplication Sign 17">
                  <a:extLst>
                    <a:ext uri="{FF2B5EF4-FFF2-40B4-BE49-F238E27FC236}">
                      <a16:creationId xmlns:a16="http://schemas.microsoft.com/office/drawing/2014/main" id="{7CD5169D-3067-4BBF-B083-B3BBBDBE7A0E}"/>
                    </a:ext>
                  </a:extLst>
                </p:cNvPr>
                <p:cNvSpPr/>
                <p:nvPr/>
              </p:nvSpPr>
              <p:spPr>
                <a:xfrm rot="20735455">
                  <a:off x="2399818" y="2587158"/>
                  <a:ext cx="294656" cy="28392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Multiplication Sign 20">
                  <a:extLst>
                    <a:ext uri="{FF2B5EF4-FFF2-40B4-BE49-F238E27FC236}">
                      <a16:creationId xmlns:a16="http://schemas.microsoft.com/office/drawing/2014/main" id="{61ADB694-7476-4940-A591-781662E68665}"/>
                    </a:ext>
                  </a:extLst>
                </p:cNvPr>
                <p:cNvSpPr/>
                <p:nvPr/>
              </p:nvSpPr>
              <p:spPr>
                <a:xfrm rot="20735455">
                  <a:off x="2639419" y="2530592"/>
                  <a:ext cx="294656" cy="28392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2" name="Rectangle 21">
              <a:extLst>
                <a:ext uri="{FF2B5EF4-FFF2-40B4-BE49-F238E27FC236}">
                  <a16:creationId xmlns:a16="http://schemas.microsoft.com/office/drawing/2014/main" id="{F85A067E-FB52-4EC9-B8A8-F3A0A505F6F4}"/>
                </a:ext>
              </a:extLst>
            </p:cNvPr>
            <p:cNvSpPr/>
            <p:nvPr/>
          </p:nvSpPr>
          <p:spPr>
            <a:xfrm rot="20886326">
              <a:off x="743378" y="4307718"/>
              <a:ext cx="1159649" cy="292817"/>
            </a:xfrm>
            <a:prstGeom prst="rect">
              <a:avLst/>
            </a:prstGeom>
            <a:solidFill>
              <a:srgbClr val="63A527"/>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B1F0C2F7-02DB-497B-A310-D21DB871FD77}"/>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12</a:t>
            </a:r>
            <a:endParaRPr lang="en-US" b="1" dirty="0">
              <a:solidFill>
                <a:schemeClr val="bg1"/>
              </a:solidFill>
            </a:endParaRPr>
          </a:p>
        </p:txBody>
      </p:sp>
      <p:grpSp>
        <p:nvGrpSpPr>
          <p:cNvPr id="32" name="Group 31"/>
          <p:cNvGrpSpPr/>
          <p:nvPr/>
        </p:nvGrpSpPr>
        <p:grpSpPr>
          <a:xfrm>
            <a:off x="4589749" y="901988"/>
            <a:ext cx="7313458" cy="985012"/>
            <a:chOff x="2447633" y="4125039"/>
            <a:chExt cx="8058279" cy="1097281"/>
          </a:xfrm>
        </p:grpSpPr>
        <p:grpSp>
          <p:nvGrpSpPr>
            <p:cNvPr id="33" name="Group 32"/>
            <p:cNvGrpSpPr/>
            <p:nvPr/>
          </p:nvGrpSpPr>
          <p:grpSpPr>
            <a:xfrm>
              <a:off x="2447633" y="4125039"/>
              <a:ext cx="8058279" cy="1097281"/>
              <a:chOff x="2447633" y="4125039"/>
              <a:chExt cx="8058279" cy="1097281"/>
            </a:xfrm>
          </p:grpSpPr>
          <p:sp>
            <p:nvSpPr>
              <p:cNvPr id="36" name="Flowchart: Delay 35"/>
              <p:cNvSpPr/>
              <p:nvPr/>
            </p:nvSpPr>
            <p:spPr>
              <a:xfrm rot="10800000">
                <a:off x="2447633"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Delay 36"/>
              <p:cNvSpPr/>
              <p:nvPr/>
            </p:nvSpPr>
            <p:spPr>
              <a:xfrm>
                <a:off x="9530040"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3423505" y="4125039"/>
                <a:ext cx="6207888" cy="1097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bg1"/>
                    </a:solidFill>
                  </a:rPr>
                  <a:t>Complete a resume or provide verification of employment</a:t>
                </a:r>
              </a:p>
            </p:txBody>
          </p:sp>
        </p:grpSp>
        <p:sp>
          <p:nvSpPr>
            <p:cNvPr id="35" name="Oval 34"/>
            <p:cNvSpPr/>
            <p:nvPr/>
          </p:nvSpPr>
          <p:spPr>
            <a:xfrm>
              <a:off x="2552883" y="4216480"/>
              <a:ext cx="906772" cy="916759"/>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Franklin Gothic Demi" panose="020B0703020102020204" pitchFamily="34" charset="0"/>
                </a:rPr>
                <a:t>CRS</a:t>
              </a:r>
            </a:p>
          </p:txBody>
        </p:sp>
      </p:grpSp>
      <p:grpSp>
        <p:nvGrpSpPr>
          <p:cNvPr id="40" name="Group 39"/>
          <p:cNvGrpSpPr/>
          <p:nvPr/>
        </p:nvGrpSpPr>
        <p:grpSpPr>
          <a:xfrm>
            <a:off x="4589749" y="2681176"/>
            <a:ext cx="7313458" cy="985012"/>
            <a:chOff x="2447633" y="4125039"/>
            <a:chExt cx="8058279" cy="1097281"/>
          </a:xfrm>
        </p:grpSpPr>
        <p:grpSp>
          <p:nvGrpSpPr>
            <p:cNvPr id="41" name="Group 40"/>
            <p:cNvGrpSpPr/>
            <p:nvPr/>
          </p:nvGrpSpPr>
          <p:grpSpPr>
            <a:xfrm>
              <a:off x="2447633" y="4125039"/>
              <a:ext cx="8058279" cy="1097281"/>
              <a:chOff x="2447633" y="4125039"/>
              <a:chExt cx="8058279" cy="1097281"/>
            </a:xfrm>
          </p:grpSpPr>
          <p:sp>
            <p:nvSpPr>
              <p:cNvPr id="43" name="Flowchart: Delay 42"/>
              <p:cNvSpPr/>
              <p:nvPr/>
            </p:nvSpPr>
            <p:spPr>
              <a:xfrm rot="10800000">
                <a:off x="2447633"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Delay 43"/>
              <p:cNvSpPr/>
              <p:nvPr/>
            </p:nvSpPr>
            <p:spPr>
              <a:xfrm>
                <a:off x="9530040"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3423505" y="4125039"/>
                <a:ext cx="7082407" cy="1097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bg1"/>
                    </a:solidFill>
                  </a:rPr>
                  <a:t>Complete a comparison of technical training institution options</a:t>
                </a:r>
              </a:p>
            </p:txBody>
          </p:sp>
        </p:grpSp>
        <p:sp>
          <p:nvSpPr>
            <p:cNvPr id="42" name="Oval 41"/>
            <p:cNvSpPr/>
            <p:nvPr/>
          </p:nvSpPr>
          <p:spPr>
            <a:xfrm>
              <a:off x="2552883" y="4216480"/>
              <a:ext cx="906772" cy="916759"/>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effectLst>
                    <a:outerShdw blurRad="38100" dist="38100" dir="2700000" algn="tl">
                      <a:srgbClr val="000000">
                        <a:alpha val="43137"/>
                      </a:srgbClr>
                    </a:outerShdw>
                  </a:effectLst>
                  <a:latin typeface="Franklin Gothic Demi" panose="020B0703020102020204" pitchFamily="34" charset="0"/>
                </a:rPr>
                <a:t>CRS</a:t>
              </a:r>
              <a:endParaRPr lang="en-US" sz="1600" b="1" dirty="0">
                <a:solidFill>
                  <a:schemeClr val="bg1"/>
                </a:solidFill>
                <a:effectLst>
                  <a:outerShdw blurRad="38100" dist="38100" dir="2700000" algn="tl">
                    <a:srgbClr val="000000">
                      <a:alpha val="43137"/>
                    </a:srgbClr>
                  </a:outerShdw>
                </a:effectLst>
              </a:endParaRPr>
            </a:p>
          </p:txBody>
        </p:sp>
      </p:grpSp>
      <p:grpSp>
        <p:nvGrpSpPr>
          <p:cNvPr id="46" name="Group 45"/>
          <p:cNvGrpSpPr/>
          <p:nvPr/>
        </p:nvGrpSpPr>
        <p:grpSpPr>
          <a:xfrm>
            <a:off x="4685271" y="4455303"/>
            <a:ext cx="7313458" cy="985012"/>
            <a:chOff x="2447633" y="4125039"/>
            <a:chExt cx="8058279" cy="1097281"/>
          </a:xfrm>
        </p:grpSpPr>
        <p:grpSp>
          <p:nvGrpSpPr>
            <p:cNvPr id="47" name="Group 46"/>
            <p:cNvGrpSpPr/>
            <p:nvPr/>
          </p:nvGrpSpPr>
          <p:grpSpPr>
            <a:xfrm>
              <a:off x="2447633" y="4125039"/>
              <a:ext cx="8058279" cy="1097281"/>
              <a:chOff x="2447633" y="4125039"/>
              <a:chExt cx="8058279" cy="1097281"/>
            </a:xfrm>
          </p:grpSpPr>
          <p:sp>
            <p:nvSpPr>
              <p:cNvPr id="49" name="Flowchart: Delay 48"/>
              <p:cNvSpPr/>
              <p:nvPr/>
            </p:nvSpPr>
            <p:spPr>
              <a:xfrm rot="10800000">
                <a:off x="2447633"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lowchart: Delay 49"/>
              <p:cNvSpPr/>
              <p:nvPr/>
            </p:nvSpPr>
            <p:spPr>
              <a:xfrm>
                <a:off x="9530040"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p:cNvSpPr/>
              <p:nvPr/>
            </p:nvSpPr>
            <p:spPr>
              <a:xfrm>
                <a:off x="3423505" y="4125039"/>
                <a:ext cx="6207888" cy="1097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bg1"/>
                    </a:solidFill>
                  </a:rPr>
                  <a:t>Complete a comparison of higher education institution options</a:t>
                </a:r>
              </a:p>
            </p:txBody>
          </p:sp>
        </p:grpSp>
        <p:sp>
          <p:nvSpPr>
            <p:cNvPr id="48" name="Oval 47"/>
            <p:cNvSpPr/>
            <p:nvPr/>
          </p:nvSpPr>
          <p:spPr>
            <a:xfrm>
              <a:off x="2552883" y="4216480"/>
              <a:ext cx="906772" cy="916759"/>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effectLst>
                    <a:outerShdw blurRad="38100" dist="38100" dir="2700000" algn="tl">
                      <a:srgbClr val="000000">
                        <a:alpha val="43137"/>
                      </a:srgbClr>
                    </a:outerShdw>
                  </a:effectLst>
                  <a:latin typeface="Franklin Gothic Demi" panose="020B0703020102020204" pitchFamily="34" charset="0"/>
                </a:rPr>
                <a:t>CRS</a:t>
              </a:r>
              <a:endParaRPr lang="en-US" sz="1600" b="1" dirty="0">
                <a:solidFill>
                  <a:schemeClr val="bg1"/>
                </a:solidFill>
                <a:effectLst>
                  <a:outerShdw blurRad="38100" dist="38100" dir="2700000" algn="tl">
                    <a:srgbClr val="000000">
                      <a:alpha val="43137"/>
                    </a:srgbClr>
                  </a:outerShdw>
                </a:effectLst>
              </a:endParaRPr>
            </a:p>
          </p:txBody>
        </p:sp>
      </p:grpSp>
      <p:sp>
        <p:nvSpPr>
          <p:cNvPr id="39" name="Isosceles Triangle 38"/>
          <p:cNvSpPr/>
          <p:nvPr/>
        </p:nvSpPr>
        <p:spPr>
          <a:xfrm rot="5400000">
            <a:off x="3924829" y="257139"/>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Rectangle 51"/>
          <p:cNvSpPr/>
          <p:nvPr/>
        </p:nvSpPr>
        <p:spPr>
          <a:xfrm>
            <a:off x="4589749" y="104187"/>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EMPLOYMENT</a:t>
            </a:r>
          </a:p>
        </p:txBody>
      </p:sp>
      <p:sp>
        <p:nvSpPr>
          <p:cNvPr id="56" name="Isosceles Triangle 55"/>
          <p:cNvSpPr/>
          <p:nvPr/>
        </p:nvSpPr>
        <p:spPr>
          <a:xfrm rot="5400000">
            <a:off x="3921318" y="2047347"/>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Rectangle 56"/>
          <p:cNvSpPr/>
          <p:nvPr/>
        </p:nvSpPr>
        <p:spPr>
          <a:xfrm>
            <a:off x="4586238" y="1894395"/>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VOCATIONAL</a:t>
            </a:r>
          </a:p>
        </p:txBody>
      </p:sp>
      <p:sp>
        <p:nvSpPr>
          <p:cNvPr id="58" name="Isosceles Triangle 57"/>
          <p:cNvSpPr/>
          <p:nvPr/>
        </p:nvSpPr>
        <p:spPr>
          <a:xfrm rot="5400000">
            <a:off x="3921318" y="3852249"/>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9" name="Rectangle 58"/>
          <p:cNvSpPr/>
          <p:nvPr/>
        </p:nvSpPr>
        <p:spPr>
          <a:xfrm>
            <a:off x="4586238" y="3699297"/>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EDUCATION</a:t>
            </a:r>
          </a:p>
        </p:txBody>
      </p:sp>
      <p:sp>
        <p:nvSpPr>
          <p:cNvPr id="60" name="Isosceles Triangle 59"/>
          <p:cNvSpPr/>
          <p:nvPr/>
        </p:nvSpPr>
        <p:spPr>
          <a:xfrm rot="5400000">
            <a:off x="3921318" y="5727122"/>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1" name="Rectangle 60"/>
          <p:cNvSpPr/>
          <p:nvPr/>
        </p:nvSpPr>
        <p:spPr>
          <a:xfrm>
            <a:off x="4586238" y="5574170"/>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ENTREPRENEURSHIP</a:t>
            </a:r>
          </a:p>
        </p:txBody>
      </p:sp>
    </p:spTree>
    <p:extLst>
      <p:ext uri="{BB962C8B-B14F-4D97-AF65-F5344CB8AC3E}">
        <p14:creationId xmlns:p14="http://schemas.microsoft.com/office/powerpoint/2010/main" val="285858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slide is included for sites to add site-specific information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on registration for upcoming 2-Day Track modules.</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See font and color details below.</a:t>
            </a:r>
          </a:p>
          <a:p>
            <a:pPr algn="ctr">
              <a:lnSpc>
                <a:spcPct val="150000"/>
              </a:lnSpc>
              <a:defRPr/>
            </a:pPr>
            <a:r>
              <a:rPr lang="en-US" sz="2400" b="1" dirty="0">
                <a:solidFill>
                  <a:prstClr val="black"/>
                </a:solidFill>
              </a:rPr>
              <a:t>HIDE slide if not used; do not DELETE slide as it may be needed for future presentations.</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Title Font: 48-54 pts - Franklin Gothic Medium, All CAPS. | Body Font: Minimum 18 pts - Calibri Body</a:t>
            </a:r>
            <a:b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Color Codes</a:t>
            </a:r>
            <a:r>
              <a:rPr kumimoji="0" lang="en-US" sz="1800" b="1" i="0" u="none" strike="noStrike" kern="1200" cap="none" spc="0" normalizeH="0" baseline="0" noProof="0" dirty="0">
                <a:ln>
                  <a:noFill/>
                </a:ln>
                <a:solidFill>
                  <a:srgbClr val="1E3D58"/>
                </a:solidFill>
                <a:effectLst/>
                <a:uLnTx/>
                <a:uFillTx/>
                <a:latin typeface="Calibri" panose="020F0502020204030204"/>
                <a:ea typeface="+mn-ea"/>
                <a:cs typeface="+mn-cs"/>
              </a:rPr>
              <a:t>: Dark Blue - RGB (R: 30, G: 61, B: 88) | </a:t>
            </a: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rPr>
              <a:t>Light Blue - RBG (R: 0, G: 176, B: 240) </a:t>
            </a:r>
          </a:p>
        </p:txBody>
      </p:sp>
      <p:sp>
        <p:nvSpPr>
          <p:cNvPr id="4" name="Title 1"/>
          <p:cNvSpPr txBox="1">
            <a:spLocks/>
          </p:cNvSpPr>
          <p:nvPr/>
        </p:nvSpPr>
        <p:spPr>
          <a:xfrm>
            <a:off x="1477422"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2-DAY TRACKS</a:t>
            </a:r>
          </a:p>
        </p:txBody>
      </p:sp>
      <p:sp>
        <p:nvSpPr>
          <p:cNvPr id="2" name="Slide Number Placeholder 1"/>
          <p:cNvSpPr>
            <a:spLocks noGrp="1"/>
          </p:cNvSpPr>
          <p:nvPr>
            <p:ph type="sldNum" sz="quarter" idx="12"/>
          </p:nvPr>
        </p:nvSpPr>
        <p:spPr>
          <a:xfrm>
            <a:off x="9203267" y="641113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0EDC3B6-763D-4255-BC9F-6F43336E7C25}"/>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a:t>
            </a:r>
            <a:r>
              <a:rPr kumimoji="0" lang="en-U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12</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27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slide is included for sites to add site-specific information about the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Continuum of Military Service Opportunity (Active-Component only) counseling.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See font and color details below.</a:t>
            </a:r>
          </a:p>
          <a:p>
            <a:pPr algn="ctr">
              <a:lnSpc>
                <a:spcPct val="150000"/>
              </a:lnSpc>
              <a:defRPr/>
            </a:pPr>
            <a:r>
              <a:rPr lang="en-US" sz="2400" b="1" dirty="0">
                <a:solidFill>
                  <a:prstClr val="black"/>
                </a:solidFill>
              </a:rPr>
              <a:t>HIDE slide if not used; do not DELETE slide as it may be needed for future presentations.</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Title Font: 48-54 pts - Franklin Gothic Medium, All CAPS. | Body Font: Minimum 18 pts - Calibri Body</a:t>
            </a:r>
            <a:b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Color Codes</a:t>
            </a:r>
            <a:r>
              <a:rPr kumimoji="0" lang="en-US" sz="1800" b="1" i="0" u="none" strike="noStrike" kern="1200" cap="none" spc="0" normalizeH="0" baseline="0" noProof="0" dirty="0">
                <a:ln>
                  <a:noFill/>
                </a:ln>
                <a:solidFill>
                  <a:srgbClr val="1E3D58"/>
                </a:solidFill>
                <a:effectLst/>
                <a:uLnTx/>
                <a:uFillTx/>
                <a:latin typeface="Calibri" panose="020F0502020204030204"/>
                <a:ea typeface="+mn-ea"/>
                <a:cs typeface="+mn-cs"/>
              </a:rPr>
              <a:t>: Dark Blue - RGB (R: 30, G: 61, B: 88) | </a:t>
            </a: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rPr>
              <a:t>Light Blue - RBG (R: 0, G: 176, B: 240) </a:t>
            </a:r>
          </a:p>
        </p:txBody>
      </p:sp>
      <p:sp>
        <p:nvSpPr>
          <p:cNvPr id="4" name="Title 1"/>
          <p:cNvSpPr txBox="1">
            <a:spLocks/>
          </p:cNvSpPr>
          <p:nvPr/>
        </p:nvSpPr>
        <p:spPr>
          <a:xfrm>
            <a:off x="1477422"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CONTINUUM OF MILITARY SERVICE OPPORTUNITY</a:t>
            </a:r>
          </a:p>
        </p:txBody>
      </p:sp>
      <p:sp>
        <p:nvSpPr>
          <p:cNvPr id="2" name="Slide Number Placeholder 1"/>
          <p:cNvSpPr>
            <a:spLocks noGrp="1"/>
          </p:cNvSpPr>
          <p:nvPr>
            <p:ph type="sldNum" sz="quarter" idx="12"/>
          </p:nvPr>
        </p:nvSpPr>
        <p:spPr>
          <a:xfrm>
            <a:off x="9203267" y="641113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0EDC3B6-763D-4255-BC9F-6F43336E7C25}"/>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12</a:t>
            </a:r>
            <a:endParaRPr lang="en-US" b="1" dirty="0">
              <a:solidFill>
                <a:schemeClr val="bg1"/>
              </a:solidFill>
            </a:endParaRPr>
          </a:p>
        </p:txBody>
      </p:sp>
    </p:spTree>
    <p:extLst>
      <p:ext uri="{BB962C8B-B14F-4D97-AF65-F5344CB8AC3E}">
        <p14:creationId xmlns:p14="http://schemas.microsoft.com/office/powerpoint/2010/main" val="14620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43351" y="619125"/>
            <a:ext cx="3920728" cy="1219202"/>
          </a:xfrm>
        </p:spPr>
        <p:txBody>
          <a:bodyPr>
            <a:normAutofit/>
          </a:bodyPr>
          <a:lstStyle/>
          <a:p>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DISCLAIMER</a:t>
            </a:r>
          </a:p>
        </p:txBody>
      </p:sp>
      <p:sp>
        <p:nvSpPr>
          <p:cNvPr id="4" name="Content Placeholder 3"/>
          <p:cNvSpPr>
            <a:spLocks noGrp="1"/>
          </p:cNvSpPr>
          <p:nvPr>
            <p:ph idx="1"/>
          </p:nvPr>
        </p:nvSpPr>
        <p:spPr>
          <a:xfrm>
            <a:off x="742950" y="1800227"/>
            <a:ext cx="10610850" cy="3298030"/>
          </a:xfrm>
        </p:spPr>
        <p:txBody>
          <a:bodyPr>
            <a:noAutofit/>
          </a:bodyPr>
          <a:lstStyle/>
          <a:p>
            <a:pPr marL="0" indent="0">
              <a:lnSpc>
                <a:spcPct val="150000"/>
              </a:lnSpc>
              <a:buNone/>
            </a:pPr>
            <a:r>
              <a:rPr lang="en-US" sz="2000" dirty="0">
                <a:solidFill>
                  <a:schemeClr val="bg1"/>
                </a:solidFill>
              </a:rPr>
              <a:t>The information provided herein does not constitute a formal endorsement of any company, its products, or services by the U.S. Department of Defense (DoD). Specifically, the appearance or use of external hyperlinks does not constitute endorsement by the DoD of the linked websites or the information, products, or services contained therein. The DoD does not exercise any editorial control over the information you may find at these locations. While this information provides informational resource material to assist military personnel and their families in identifying or exploring resources and options, the resources provided are not exhaustive.</a:t>
            </a:r>
          </a:p>
        </p:txBody>
      </p:sp>
      <p:sp>
        <p:nvSpPr>
          <p:cNvPr id="3" name="Slide Number Placeholder 2"/>
          <p:cNvSpPr>
            <a:spLocks noGrp="1"/>
          </p:cNvSpPr>
          <p:nvPr>
            <p:ph type="sldNum" sz="quarter" idx="12"/>
          </p:nvPr>
        </p:nvSpPr>
        <p:spPr>
          <a:xfrm>
            <a:off x="9271000" y="6279359"/>
            <a:ext cx="2743200" cy="365125"/>
          </a:xfrm>
        </p:spPr>
        <p:txBody>
          <a:bodyPr/>
          <a:lstStyle/>
          <a:p>
            <a:fld id="{991D01DE-6527-4A0D-98D0-FC06B10F670A}" type="slidenum">
              <a:rPr lang="en-US" smtClean="0">
                <a:solidFill>
                  <a:schemeClr val="bg1"/>
                </a:solidFill>
              </a:rPr>
              <a:t>2</a:t>
            </a:fld>
            <a:endParaRPr lang="en-US" dirty="0">
              <a:solidFill>
                <a:schemeClr val="bg1"/>
              </a:solidFill>
            </a:endParaRPr>
          </a:p>
        </p:txBody>
      </p:sp>
      <p:sp>
        <p:nvSpPr>
          <p:cNvPr id="8" name="TextBox 7">
            <a:extLst>
              <a:ext uri="{FF2B5EF4-FFF2-40B4-BE49-F238E27FC236}">
                <a16:creationId xmlns:a16="http://schemas.microsoft.com/office/drawing/2014/main" id="{5B6068D9-6E97-4A13-A3B4-60876864A557}"/>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5</a:t>
            </a:r>
          </a:p>
        </p:txBody>
      </p:sp>
    </p:spTree>
    <p:extLst>
      <p:ext uri="{BB962C8B-B14F-4D97-AF65-F5344CB8AC3E}">
        <p14:creationId xmlns:p14="http://schemas.microsoft.com/office/powerpoint/2010/main" val="316887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slide is included for sites to add site-specific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information about the Capstone process.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See font and color details below.</a:t>
            </a:r>
          </a:p>
          <a:p>
            <a:pPr algn="ctr">
              <a:lnSpc>
                <a:spcPct val="150000"/>
              </a:lnSpc>
              <a:defRPr/>
            </a:pPr>
            <a:r>
              <a:rPr lang="en-US" sz="2400" b="1" dirty="0">
                <a:solidFill>
                  <a:prstClr val="black"/>
                </a:solidFill>
              </a:rPr>
              <a:t>HIDE slide if not used; do not DELETE slide as it may be needed for future presentations.</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Title Font: 48-54 pts - Franklin Gothic Medium, All CAPS. | Body Font: Minimum 18 pts - Calibri Body</a:t>
            </a:r>
            <a:b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Color Codes</a:t>
            </a:r>
            <a:r>
              <a:rPr kumimoji="0" lang="en-US" sz="1800" b="1" i="0" u="none" strike="noStrike" kern="1200" cap="none" spc="0" normalizeH="0" baseline="0" noProof="0" dirty="0">
                <a:ln>
                  <a:noFill/>
                </a:ln>
                <a:solidFill>
                  <a:srgbClr val="1E3D58"/>
                </a:solidFill>
                <a:effectLst/>
                <a:uLnTx/>
                <a:uFillTx/>
                <a:latin typeface="Calibri" panose="020F0502020204030204"/>
                <a:ea typeface="+mn-ea"/>
                <a:cs typeface="+mn-cs"/>
              </a:rPr>
              <a:t>: Dark Blue - RGB (R: 30, G: 61, B: 88) | </a:t>
            </a: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rPr>
              <a:t>Light Blue - RBG (R: 0, G: 176, B: 240) </a:t>
            </a:r>
          </a:p>
        </p:txBody>
      </p:sp>
      <p:sp>
        <p:nvSpPr>
          <p:cNvPr id="4" name="Title 1"/>
          <p:cNvSpPr txBox="1">
            <a:spLocks/>
          </p:cNvSpPr>
          <p:nvPr/>
        </p:nvSpPr>
        <p:spPr>
          <a:xfrm>
            <a:off x="1462611"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CAPSTONE</a:t>
            </a:r>
          </a:p>
        </p:txBody>
      </p:sp>
      <p:sp>
        <p:nvSpPr>
          <p:cNvPr id="2" name="Slide Number Placeholder 1"/>
          <p:cNvSpPr>
            <a:spLocks noGrp="1"/>
          </p:cNvSpPr>
          <p:nvPr>
            <p:ph type="sldNum" sz="quarter" idx="12"/>
          </p:nvPr>
        </p:nvSpPr>
        <p:spPr>
          <a:xfrm>
            <a:off x="9220200" y="639899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4A41CA4-18AF-4DAD-91FC-ED189F71FCE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13</a:t>
            </a:r>
            <a:endParaRPr lang="en-US" b="1" dirty="0">
              <a:solidFill>
                <a:schemeClr val="bg1"/>
              </a:solidFill>
            </a:endParaRPr>
          </a:p>
        </p:txBody>
      </p:sp>
    </p:spTree>
    <p:extLst>
      <p:ext uri="{BB962C8B-B14F-4D97-AF65-F5344CB8AC3E}">
        <p14:creationId xmlns:p14="http://schemas.microsoft.com/office/powerpoint/2010/main" val="225685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D5EAE837-B492-41BE-B7B3-C4C063509281}"/>
              </a:ext>
            </a:extLst>
          </p:cNvPr>
          <p:cNvSpPr>
            <a:spLocks noGrp="1"/>
          </p:cNvSpPr>
          <p:nvPr>
            <p:ph type="sldNum" sz="quarter" idx="12"/>
          </p:nvPr>
        </p:nvSpPr>
        <p:spPr>
          <a:xfrm>
            <a:off x="9114483" y="6343326"/>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510E2A2-029A-427F-9AC2-1BE1F76938F2}"/>
              </a:ext>
            </a:extLst>
          </p:cNvPr>
          <p:cNvSpPr/>
          <p:nvPr/>
        </p:nvSpPr>
        <p:spPr>
          <a:xfrm>
            <a:off x="288684" y="265044"/>
            <a:ext cx="3856596" cy="2308324"/>
          </a:xfrm>
          <a:prstGeom prst="rect">
            <a:avLst/>
          </a:prstGeom>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C</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AREER </a:t>
            </a:r>
          </a:p>
          <a:p>
            <a:pPr marL="0" marR="0" lvl="0" indent="0" algn="l" defTabSz="4572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R</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EADINESS </a:t>
            </a:r>
          </a:p>
          <a:p>
            <a:pPr marL="0" marR="0" lvl="0" indent="0" algn="l" defTabSz="4572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S</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TANDARDS</a:t>
            </a:r>
          </a:p>
        </p:txBody>
      </p:sp>
      <mc:AlternateContent xmlns:mc="http://schemas.openxmlformats.org/markup-compatibility/2006">
        <mc:Choice xmlns="" xmlns:am3d="http://schemas.microsoft.com/office/drawing/2017/model3d" Requires="am3d">
          <p:graphicFrame>
            <p:nvGraphicFramePr>
              <p:cNvPr id="13" name="3D Model 12" descr="Checklist">
                <a:extLst>
                  <a:ext uri="{FF2B5EF4-FFF2-40B4-BE49-F238E27FC236}">
                    <a16:creationId xmlns:a16="http://schemas.microsoft.com/office/drawing/2014/main" id="{4A401CA7-A050-41C2-8267-0138AD0BCE1C}"/>
                  </a:ext>
                </a:extLst>
              </p:cNvPr>
              <p:cNvGraphicFramePr>
                <a:graphicFrameLocks noChangeAspect="1"/>
              </p:cNvGraphicFramePr>
              <p:nvPr>
                <p:extLst>
                  <p:ext uri="{D42A27DB-BD31-4B8C-83A1-F6EECF244321}">
                    <p14:modId xmlns:p14="http://schemas.microsoft.com/office/powerpoint/2010/main" val="1159106199"/>
                  </p:ext>
                </p:extLst>
              </p:nvPr>
            </p:nvGraphicFramePr>
            <p:xfrm>
              <a:off x="-115122" y="1216792"/>
              <a:ext cx="3605776" cy="3901902"/>
            </p:xfrm>
            <a:graphic>
              <a:graphicData uri="http://schemas.microsoft.com/office/drawing/2017/model3d">
                <am3d:model3d r:embed="rId4">
                  <am3d:spPr>
                    <a:xfrm>
                      <a:off x="0" y="0"/>
                      <a:ext cx="3605776" cy="3901902"/>
                    </a:xfrm>
                    <a:prstGeom prst="rect">
                      <a:avLst/>
                    </a:prstGeom>
                  </am3d:spPr>
                  <am3d:camera>
                    <am3d:pos x="0" y="0" z="61616842"/>
                    <am3d:up dx="0" dy="36000000" dz="0"/>
                    <am3d:lookAt x="0" y="0" z="0"/>
                    <am3d:perspective fov="2700000"/>
                  </am3d:camera>
                  <am3d:trans>
                    <am3d:meterPerModelUnit n="83313" d="1000000"/>
                    <am3d:preTrans dx="-2" dy="-8018320" dz="-1001795"/>
                    <am3d:scale>
                      <am3d:sx n="1000000" d="1000000"/>
                      <am3d:sy n="1000000" d="1000000"/>
                      <am3d:sz n="1000000" d="1000000"/>
                    </am3d:scale>
                    <am3d:rot ax="1898304" ay="1433450" az="840647"/>
                    <am3d:postTrans dx="0" dy="0" dz="0"/>
                  </am3d:trans>
                  <am3d:raster rName="Office3DRenderer" rVer="16.0.8326">
                    <am3d:blip r:embed="rId5"/>
                  </am3d:raster>
                  <am3d:objViewport viewportSz="46335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Checklist">
                <a:extLst>
                  <a:ext uri="{FF2B5EF4-FFF2-40B4-BE49-F238E27FC236}">
                    <a16:creationId xmlns:a16="http://schemas.microsoft.com/office/drawing/2014/main" id="{4A401CA7-A050-41C2-8267-0138AD0BCE1C}"/>
                  </a:ext>
                </a:extLst>
              </p:cNvPr>
              <p:cNvPicPr>
                <a:picLocks noGrp="1" noRot="1" noChangeAspect="1" noMove="1" noResize="1" noEditPoints="1" noAdjustHandles="1" noChangeArrowheads="1" noChangeShapeType="1" noCrop="1"/>
              </p:cNvPicPr>
              <p:nvPr/>
            </p:nvPicPr>
            <p:blipFill>
              <a:blip r:embed="rId6"/>
              <a:stretch>
                <a:fillRect/>
              </a:stretch>
            </p:blipFill>
            <p:spPr>
              <a:xfrm>
                <a:off x="-115122" y="1216792"/>
                <a:ext cx="3605776" cy="3901902"/>
              </a:xfrm>
              <a:prstGeom prst="rect">
                <a:avLst/>
              </a:prstGeom>
            </p:spPr>
          </p:pic>
        </mc:Fallback>
      </mc:AlternateContent>
      <p:graphicFrame>
        <p:nvGraphicFramePr>
          <p:cNvPr id="6" name="Table 5"/>
          <p:cNvGraphicFramePr>
            <a:graphicFrameLocks noGrp="1"/>
          </p:cNvGraphicFramePr>
          <p:nvPr>
            <p:extLst>
              <p:ext uri="{D42A27DB-BD31-4B8C-83A1-F6EECF244321}">
                <p14:modId xmlns:p14="http://schemas.microsoft.com/office/powerpoint/2010/main" val="1928577170"/>
              </p:ext>
            </p:extLst>
          </p:nvPr>
        </p:nvGraphicFramePr>
        <p:xfrm>
          <a:off x="3879669" y="273920"/>
          <a:ext cx="8025944" cy="6296863"/>
        </p:xfrm>
        <a:graphic>
          <a:graphicData uri="http://schemas.openxmlformats.org/drawingml/2006/table">
            <a:tbl>
              <a:tblPr firstRow="1" firstCol="1" bandRow="1">
                <a:tableStyleId>{5C22544A-7EE6-4342-B048-85BDC9FD1C3A}</a:tableStyleId>
              </a:tblPr>
              <a:tblGrid>
                <a:gridCol w="1154535">
                  <a:extLst>
                    <a:ext uri="{9D8B030D-6E8A-4147-A177-3AD203B41FA5}">
                      <a16:colId xmlns:a16="http://schemas.microsoft.com/office/drawing/2014/main" val="1600737758"/>
                    </a:ext>
                  </a:extLst>
                </a:gridCol>
                <a:gridCol w="4550323">
                  <a:extLst>
                    <a:ext uri="{9D8B030D-6E8A-4147-A177-3AD203B41FA5}">
                      <a16:colId xmlns:a16="http://schemas.microsoft.com/office/drawing/2014/main" val="1189624002"/>
                    </a:ext>
                  </a:extLst>
                </a:gridCol>
                <a:gridCol w="2321086">
                  <a:extLst>
                    <a:ext uri="{9D8B030D-6E8A-4147-A177-3AD203B41FA5}">
                      <a16:colId xmlns:a16="http://schemas.microsoft.com/office/drawing/2014/main" val="881262854"/>
                    </a:ext>
                  </a:extLst>
                </a:gridCol>
              </a:tblGrid>
              <a:tr h="381428">
                <a:tc>
                  <a:txBody>
                    <a:bodyPr/>
                    <a:lstStyle/>
                    <a:p>
                      <a:pPr marL="0" marR="0" defTabSz="1031875">
                        <a:lnSpc>
                          <a:spcPct val="115000"/>
                        </a:lnSpc>
                        <a:spcBef>
                          <a:spcPts val="0"/>
                        </a:spcBef>
                        <a:spcAft>
                          <a:spcPts val="600"/>
                        </a:spcAft>
                      </a:pPr>
                      <a:r>
                        <a:rPr lang="en-US" sz="1700" dirty="0">
                          <a:effectLst/>
                        </a:rPr>
                        <a:t>Completed</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CRS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Course/Brief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8120177"/>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Start a personal self-assessment/ Individual Transition Plan (ITP)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IC/Pre-Separation Counseling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64447278"/>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Complete a Gap Analysis or provide verification of employment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MOC Crosswalk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31499551"/>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Prepare a criterion-based, post-separation financial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Financial Planning for Transition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3501820"/>
                  </a:ext>
                </a:extLst>
              </a:tr>
              <a:tr h="381428">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Register on VA.gov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VA Benefits and 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65423777"/>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Complete a resume or provide verification of employment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DOL Employment Workshop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047672"/>
                  </a:ext>
                </a:extLst>
              </a:tr>
              <a:tr h="119174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Complete a comparison of higher education or technical training institution options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DoD Managing Your Education/ DOL Career Credential Exploration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8280886"/>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600"/>
                        </a:spcAft>
                      </a:pPr>
                      <a:r>
                        <a:rPr lang="en-US" sz="1800" dirty="0">
                          <a:effectLst/>
                        </a:rPr>
                        <a:t>Complete a continuum of Military Service Opportunity counseling (Active-component only)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By Installation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88292583"/>
                  </a:ext>
                </a:extLst>
              </a:tr>
            </a:tbl>
          </a:graphicData>
        </a:graphic>
      </p:graphicFrame>
      <p:sp>
        <p:nvSpPr>
          <p:cNvPr id="7" name="TextBox 6">
            <a:extLst>
              <a:ext uri="{FF2B5EF4-FFF2-40B4-BE49-F238E27FC236}">
                <a16:creationId xmlns:a16="http://schemas.microsoft.com/office/drawing/2014/main" id="{578999A7-F73A-422A-A4BB-1006A5BBDC3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14</a:t>
            </a:r>
            <a:endParaRPr lang="en-US" b="1" dirty="0">
              <a:solidFill>
                <a:schemeClr val="bg1"/>
              </a:solidFill>
            </a:endParaRPr>
          </a:p>
        </p:txBody>
      </p:sp>
    </p:spTree>
    <p:extLst>
      <p:ext uri="{BB962C8B-B14F-4D97-AF65-F5344CB8AC3E}">
        <p14:creationId xmlns:p14="http://schemas.microsoft.com/office/powerpoint/2010/main" val="78817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1DDD49-86B4-44B2-8CE5-BA312ABA1E31}"/>
              </a:ext>
            </a:extLst>
          </p:cNvPr>
          <p:cNvPicPr>
            <a:picLocks noChangeAspect="1"/>
          </p:cNvPicPr>
          <p:nvPr/>
        </p:nvPicPr>
        <p:blipFill>
          <a:blip r:embed="rId4"/>
          <a:stretch>
            <a:fillRect/>
          </a:stretch>
        </p:blipFill>
        <p:spPr>
          <a:xfrm>
            <a:off x="0" y="0"/>
            <a:ext cx="12192000" cy="3429000"/>
          </a:xfrm>
          <a:prstGeom prst="rect">
            <a:avLst/>
          </a:prstGeom>
        </p:spPr>
      </p:pic>
      <p:sp>
        <p:nvSpPr>
          <p:cNvPr id="4" name="Rectangle 3">
            <a:extLst>
              <a:ext uri="{FF2B5EF4-FFF2-40B4-BE49-F238E27FC236}">
                <a16:creationId xmlns:a16="http://schemas.microsoft.com/office/drawing/2014/main" id="{9786F3CF-1059-4F6B-83DA-D0713D89487D}"/>
              </a:ext>
            </a:extLst>
          </p:cNvPr>
          <p:cNvSpPr/>
          <p:nvPr/>
        </p:nvSpPr>
        <p:spPr>
          <a:xfrm>
            <a:off x="0" y="0"/>
            <a:ext cx="12192000" cy="3429000"/>
          </a:xfrm>
          <a:prstGeom prst="rect">
            <a:avLst/>
          </a:prstGeom>
          <a:solidFill>
            <a:schemeClr val="accent1">
              <a:lumMod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5" name="TextBox 4">
            <a:extLst>
              <a:ext uri="{FF2B5EF4-FFF2-40B4-BE49-F238E27FC236}">
                <a16:creationId xmlns:a16="http://schemas.microsoft.com/office/drawing/2014/main" id="{D7C5528D-FB3A-4234-89B4-E291B3164F05}"/>
              </a:ext>
            </a:extLst>
          </p:cNvPr>
          <p:cNvSpPr txBox="1"/>
          <p:nvPr/>
        </p:nvSpPr>
        <p:spPr>
          <a:xfrm>
            <a:off x="437953" y="3900173"/>
            <a:ext cx="5856828" cy="2277547"/>
          </a:xfrm>
          <a:prstGeom prst="rect">
            <a:avLst/>
          </a:prstGeom>
          <a:noFill/>
        </p:spPr>
        <p:txBody>
          <a:bodyPr wrap="square" rtlCol="0">
            <a:spAutoFit/>
          </a:bodyPr>
          <a:lstStyle/>
          <a:p>
            <a:pPr marL="342900" indent="-342900">
              <a:spcAft>
                <a:spcPts val="1200"/>
              </a:spcAft>
              <a:buFont typeface="Wingdings" panose="05000000000000000000" pitchFamily="2" charset="2"/>
              <a:buChar char="§"/>
            </a:pPr>
            <a:r>
              <a:rPr lang="en-US" sz="2400" dirty="0">
                <a:solidFill>
                  <a:schemeClr val="bg1"/>
                </a:solidFill>
              </a:rPr>
              <a:t>Secure means of authentication for websites with PII and PHI</a:t>
            </a:r>
          </a:p>
          <a:p>
            <a:pPr marL="342900" indent="-342900">
              <a:spcAft>
                <a:spcPts val="1200"/>
              </a:spcAft>
              <a:buFont typeface="Wingdings" panose="05000000000000000000" pitchFamily="2" charset="2"/>
              <a:buChar char="§"/>
            </a:pPr>
            <a:r>
              <a:rPr lang="en-US" sz="2400" dirty="0">
                <a:solidFill>
                  <a:schemeClr val="bg1"/>
                </a:solidFill>
              </a:rPr>
              <a:t>Best created with a CAC</a:t>
            </a:r>
          </a:p>
          <a:p>
            <a:pPr marL="342900" indent="-342900">
              <a:spcAft>
                <a:spcPts val="1200"/>
              </a:spcAft>
              <a:buFont typeface="Wingdings" panose="05000000000000000000" pitchFamily="2" charset="2"/>
              <a:buChar char="§"/>
            </a:pPr>
            <a:r>
              <a:rPr lang="en-US" sz="2400" dirty="0">
                <a:solidFill>
                  <a:schemeClr val="bg1"/>
                </a:solidFill>
              </a:rPr>
              <a:t>Created during VA Benefits and Service </a:t>
            </a:r>
          </a:p>
          <a:p>
            <a:pPr marL="285750" indent="-285750">
              <a:spcAft>
                <a:spcPts val="1200"/>
              </a:spcAft>
              <a:buFont typeface="Arial" panose="020B0604020202020204" pitchFamily="34" charset="0"/>
              <a:buChar char="•"/>
            </a:pPr>
            <a:endParaRPr lang="en-US" sz="1600" dirty="0">
              <a:solidFill>
                <a:schemeClr val="bg1"/>
              </a:solidFill>
            </a:endParaRPr>
          </a:p>
        </p:txBody>
      </p:sp>
      <p:sp>
        <p:nvSpPr>
          <p:cNvPr id="6" name="TextBox 5">
            <a:extLst>
              <a:ext uri="{FF2B5EF4-FFF2-40B4-BE49-F238E27FC236}">
                <a16:creationId xmlns:a16="http://schemas.microsoft.com/office/drawing/2014/main" id="{241EE000-6FA6-48E4-90DA-CEA5BBA2B363}"/>
              </a:ext>
            </a:extLst>
          </p:cNvPr>
          <p:cNvSpPr txBox="1"/>
          <p:nvPr/>
        </p:nvSpPr>
        <p:spPr>
          <a:xfrm>
            <a:off x="5989984" y="3900173"/>
            <a:ext cx="5856828" cy="2646878"/>
          </a:xfrm>
          <a:prstGeom prst="rect">
            <a:avLst/>
          </a:prstGeom>
          <a:noFill/>
        </p:spPr>
        <p:txBody>
          <a:bodyPr wrap="square" rtlCol="0">
            <a:spAutoFit/>
          </a:bodyPr>
          <a:lstStyle/>
          <a:p>
            <a:pPr marL="342900" indent="-342900">
              <a:spcAft>
                <a:spcPts val="1200"/>
              </a:spcAft>
              <a:buFont typeface="Wingdings" panose="05000000000000000000" pitchFamily="2" charset="2"/>
              <a:buChar char="§"/>
            </a:pPr>
            <a:r>
              <a:rPr lang="en-US" sz="2400" dirty="0">
                <a:solidFill>
                  <a:schemeClr val="bg1"/>
                </a:solidFill>
              </a:rPr>
              <a:t>Websites requiring DS Logon include:</a:t>
            </a:r>
          </a:p>
          <a:p>
            <a:pPr marL="1257300" lvl="2" indent="-342900">
              <a:spcAft>
                <a:spcPts val="600"/>
              </a:spcAft>
              <a:buFont typeface="Arial" panose="020B0604020202020204" pitchFamily="34" charset="0"/>
              <a:buChar char="•"/>
            </a:pPr>
            <a:r>
              <a:rPr lang="en-US" sz="2400" dirty="0">
                <a:solidFill>
                  <a:schemeClr val="bg1"/>
                </a:solidFill>
              </a:rPr>
              <a:t>MilConnect</a:t>
            </a:r>
          </a:p>
          <a:p>
            <a:pPr marL="1257300" lvl="2" indent="-342900">
              <a:spcAft>
                <a:spcPts val="600"/>
              </a:spcAft>
              <a:buFont typeface="Arial" panose="020B0604020202020204" pitchFamily="34" charset="0"/>
              <a:buChar char="•"/>
            </a:pPr>
            <a:r>
              <a:rPr lang="en-US" sz="2400" dirty="0">
                <a:solidFill>
                  <a:schemeClr val="bg1"/>
                </a:solidFill>
              </a:rPr>
              <a:t>DFAS</a:t>
            </a:r>
          </a:p>
          <a:p>
            <a:pPr marL="1257300" lvl="2" indent="-342900">
              <a:spcAft>
                <a:spcPts val="600"/>
              </a:spcAft>
              <a:buFont typeface="Arial" panose="020B0604020202020204" pitchFamily="34" charset="0"/>
              <a:buChar char="•"/>
            </a:pPr>
            <a:r>
              <a:rPr lang="en-US" sz="2400" dirty="0">
                <a:solidFill>
                  <a:schemeClr val="bg1"/>
                </a:solidFill>
              </a:rPr>
              <a:t>VA.gov (VA Benefits and Services)</a:t>
            </a:r>
          </a:p>
          <a:p>
            <a:pPr marL="1257300" lvl="2" indent="-342900">
              <a:spcAft>
                <a:spcPts val="600"/>
              </a:spcAft>
              <a:buFont typeface="Arial" panose="020B0604020202020204" pitchFamily="34" charset="0"/>
              <a:buChar char="•"/>
            </a:pPr>
            <a:r>
              <a:rPr lang="en-US" sz="2400" dirty="0">
                <a:solidFill>
                  <a:schemeClr val="bg1"/>
                </a:solidFill>
              </a:rPr>
              <a:t>TRICARE On Line</a:t>
            </a:r>
          </a:p>
          <a:p>
            <a:pPr marL="285750" indent="-285750">
              <a:spcAft>
                <a:spcPts val="1200"/>
              </a:spcAft>
              <a:buFont typeface="Arial" panose="020B0604020202020204" pitchFamily="34" charset="0"/>
              <a:buChar char="•"/>
            </a:pPr>
            <a:endParaRPr lang="en-US" sz="1600" dirty="0">
              <a:solidFill>
                <a:schemeClr val="bg1"/>
              </a:solidFill>
            </a:endParaRPr>
          </a:p>
        </p:txBody>
      </p:sp>
      <p:sp>
        <p:nvSpPr>
          <p:cNvPr id="2" name="TextBox 1">
            <a:extLst>
              <a:ext uri="{FF2B5EF4-FFF2-40B4-BE49-F238E27FC236}">
                <a16:creationId xmlns:a16="http://schemas.microsoft.com/office/drawing/2014/main" id="{6C4FB2D0-5E89-4EA9-AD95-7F6F1AFBE661}"/>
              </a:ext>
            </a:extLst>
          </p:cNvPr>
          <p:cNvSpPr txBox="1"/>
          <p:nvPr/>
        </p:nvSpPr>
        <p:spPr>
          <a:xfrm>
            <a:off x="1877626" y="2418091"/>
            <a:ext cx="3326232" cy="923330"/>
          </a:xfrm>
          <a:prstGeom prst="rect">
            <a:avLst/>
          </a:prstGeom>
          <a:noFill/>
        </p:spPr>
        <p:txBody>
          <a:bodyPr wrap="none" rtlCol="0">
            <a:spAutoFit/>
          </a:bodyPr>
          <a:lstStyle/>
          <a:p>
            <a:r>
              <a:rPr lang="en-US" sz="5400" dirty="0">
                <a:solidFill>
                  <a:schemeClr val="bg1"/>
                </a:solidFill>
                <a:effectLst>
                  <a:outerShdw blurRad="38100" dist="38100" dir="2700000" algn="tl">
                    <a:srgbClr val="000000">
                      <a:alpha val="43137"/>
                    </a:srgbClr>
                  </a:outerShdw>
                </a:effectLst>
                <a:latin typeface="Franklin Gothic Demi" panose="020B0703020102020204" pitchFamily="34" charset="0"/>
              </a:rPr>
              <a:t>DS LOGON</a:t>
            </a:r>
          </a:p>
        </p:txBody>
      </p:sp>
      <p:sp>
        <p:nvSpPr>
          <p:cNvPr id="7" name="Slide Number Placeholder 3">
            <a:extLst>
              <a:ext uri="{FF2B5EF4-FFF2-40B4-BE49-F238E27FC236}">
                <a16:creationId xmlns:a16="http://schemas.microsoft.com/office/drawing/2014/main" id="{A0AFCF54-2235-4AEA-94E5-8324DF4BFD63}"/>
              </a:ext>
            </a:extLst>
          </p:cNvPr>
          <p:cNvSpPr>
            <a:spLocks noGrp="1"/>
          </p:cNvSpPr>
          <p:nvPr>
            <p:ph type="sldNum" sz="quarter" idx="12"/>
          </p:nvPr>
        </p:nvSpPr>
        <p:spPr>
          <a:xfrm>
            <a:off x="9304867" y="6364488"/>
            <a:ext cx="2743200" cy="365125"/>
          </a:xfrm>
        </p:spPr>
        <p:txBody>
          <a:bodyPr/>
          <a:lstStyle/>
          <a:p>
            <a:fld id="{991D01DE-6527-4A0D-98D0-FC06B10F670A}" type="slidenum">
              <a:rPr lang="en-US" smtClean="0">
                <a:solidFill>
                  <a:schemeClr val="bg1"/>
                </a:solidFill>
              </a:rPr>
              <a:t>22</a:t>
            </a:fld>
            <a:endParaRPr lang="en-US" dirty="0">
              <a:solidFill>
                <a:schemeClr val="bg1"/>
              </a:solidFill>
            </a:endParaRPr>
          </a:p>
        </p:txBody>
      </p:sp>
      <p:grpSp>
        <p:nvGrpSpPr>
          <p:cNvPr id="8" name="Group 7">
            <a:extLst>
              <a:ext uri="{FF2B5EF4-FFF2-40B4-BE49-F238E27FC236}">
                <a16:creationId xmlns:a16="http://schemas.microsoft.com/office/drawing/2014/main" id="{C91B3EB5-C15E-49E5-BA32-7C4800EF4C9A}"/>
              </a:ext>
            </a:extLst>
          </p:cNvPr>
          <p:cNvGrpSpPr/>
          <p:nvPr/>
        </p:nvGrpSpPr>
        <p:grpSpPr>
          <a:xfrm>
            <a:off x="0" y="2641426"/>
            <a:ext cx="1717588" cy="494271"/>
            <a:chOff x="1594022" y="1248032"/>
            <a:chExt cx="1717588" cy="494271"/>
          </a:xfrm>
        </p:grpSpPr>
        <p:cxnSp>
          <p:nvCxnSpPr>
            <p:cNvPr id="9" name="Straight Connector 8">
              <a:extLst>
                <a:ext uri="{FF2B5EF4-FFF2-40B4-BE49-F238E27FC236}">
                  <a16:creationId xmlns:a16="http://schemas.microsoft.com/office/drawing/2014/main" id="{81081F0C-67EB-4CF2-BBA9-D476693D62B5}"/>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22D27582-D5E1-415B-AF3E-43E5542DB00C}"/>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4AA0ADD8-141E-4A7D-A6E6-8803E9DB80C5}"/>
              </a:ext>
            </a:extLst>
          </p:cNvPr>
          <p:cNvSpPr txBox="1"/>
          <p:nvPr/>
        </p:nvSpPr>
        <p:spPr>
          <a:xfrm>
            <a:off x="136913" y="6372194"/>
            <a:ext cx="995016" cy="400110"/>
          </a:xfrm>
          <a:prstGeom prst="rect">
            <a:avLst/>
          </a:prstGeom>
          <a:noFill/>
        </p:spPr>
        <p:txBody>
          <a:bodyPr wrap="none" rtlCol="0">
            <a:spAutoFit/>
          </a:bodyPr>
          <a:lstStyle/>
          <a:p>
            <a:r>
              <a:rPr lang="en-US" sz="2000" dirty="0">
                <a:solidFill>
                  <a:schemeClr val="bg1"/>
                </a:solidFill>
              </a:rPr>
              <a:t>RG, p. X</a:t>
            </a:r>
          </a:p>
        </p:txBody>
      </p:sp>
      <p:sp>
        <p:nvSpPr>
          <p:cNvPr id="13" name="TextBox 12">
            <a:extLst>
              <a:ext uri="{FF2B5EF4-FFF2-40B4-BE49-F238E27FC236}">
                <a16:creationId xmlns:a16="http://schemas.microsoft.com/office/drawing/2014/main" id="{D37D4227-08F2-465D-A223-EA855653BC6C}"/>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15</a:t>
            </a:r>
            <a:endParaRPr lang="en-US" b="1" dirty="0">
              <a:solidFill>
                <a:schemeClr val="bg1"/>
              </a:solidFill>
            </a:endParaRPr>
          </a:p>
        </p:txBody>
      </p:sp>
    </p:spTree>
    <p:extLst>
      <p:ext uri="{BB962C8B-B14F-4D97-AF65-F5344CB8AC3E}">
        <p14:creationId xmlns:p14="http://schemas.microsoft.com/office/powerpoint/2010/main" val="67303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Isosceles Triangle 15"/>
          <p:cNvSpPr/>
          <p:nvPr/>
        </p:nvSpPr>
        <p:spPr>
          <a:xfrm rot="5400000">
            <a:off x="4201741" y="4970367"/>
            <a:ext cx="375347" cy="312162"/>
          </a:xfrm>
          <a:prstGeom prst="triangle">
            <a:avLst>
              <a:gd name="adj" fmla="val 0"/>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4">
            <a:extLst>
              <a:ext uri="{FF2B5EF4-FFF2-40B4-BE49-F238E27FC236}">
                <a16:creationId xmlns:a16="http://schemas.microsoft.com/office/drawing/2014/main" id="{D5EAE837-B492-41BE-B7B3-C4C063509281}"/>
              </a:ext>
            </a:extLst>
          </p:cNvPr>
          <p:cNvSpPr>
            <a:spLocks noGrp="1"/>
          </p:cNvSpPr>
          <p:nvPr>
            <p:ph type="sldNum" sz="quarter" idx="12"/>
          </p:nvPr>
        </p:nvSpPr>
        <p:spPr>
          <a:xfrm>
            <a:off x="9114483" y="6343326"/>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78999A7-F73A-422A-A4BB-1006A5BBDC3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a:t>
            </a:r>
            <a:r>
              <a:rPr kumimoji="0" lang="en-U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15</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4022224" y="0"/>
            <a:ext cx="7701334" cy="178510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DD Form</a:t>
            </a:r>
            <a:r>
              <a:rPr kumimoji="0" lang="en-US" sz="54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214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Certificate of Release or Discharge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from Active Duty</a:t>
            </a:r>
          </a:p>
        </p:txBody>
      </p:sp>
      <p:sp>
        <p:nvSpPr>
          <p:cNvPr id="9" name="TextBox 8"/>
          <p:cNvSpPr txBox="1"/>
          <p:nvPr/>
        </p:nvSpPr>
        <p:spPr>
          <a:xfrm>
            <a:off x="5085344" y="3296603"/>
            <a:ext cx="6929532" cy="2952301"/>
          </a:xfrm>
          <a:prstGeom prst="round2DiagRect">
            <a:avLst/>
          </a:prstGeom>
          <a:noFill/>
        </p:spPr>
        <p:txBody>
          <a:bodyPr wrap="square" anchor="ctr">
            <a:noAutofit/>
          </a:bodyPr>
          <a:lstStyle>
            <a:defPPr>
              <a:defRPr lang="en-US"/>
            </a:defPPr>
            <a:lvl1pPr algn="ctr">
              <a:defRPr sz="3200">
                <a:solidFill>
                  <a:schemeClr val="bg1"/>
                </a:solidFill>
              </a:defRPr>
            </a:lvl1pPr>
          </a:lstStyle>
          <a:p>
            <a:pPr marR="0" lvl="0" algn="l" defTabSz="914400" rtl="0" eaLnBrk="1" fontAlgn="auto" latinLnBrk="0" hangingPunct="1">
              <a:spcBef>
                <a:spcPts val="0"/>
              </a:spcBef>
              <a:spcAft>
                <a:spcPts val="0"/>
              </a:spcAft>
              <a:buClrTx/>
              <a:buSzTx/>
              <a:tabLst/>
              <a:defRPr/>
            </a:pPr>
            <a:endParaRPr lang="en-US" noProof="0" dirty="0" smtClean="0">
              <a:solidFill>
                <a:prstClr val="white"/>
              </a:solidFill>
              <a:latin typeface="Calibri" panose="020F0502020204030204"/>
            </a:endParaRPr>
          </a:p>
          <a:p>
            <a:pPr marR="0" lvl="0" algn="l" defTabSz="914400" rtl="0" eaLnBrk="1" fontAlgn="auto" latinLnBrk="0" hangingPunct="1">
              <a:spcBef>
                <a:spcPts val="0"/>
              </a:spcBef>
              <a:spcAft>
                <a:spcPts val="0"/>
              </a:spcAft>
              <a:buClrTx/>
              <a:buSzTx/>
              <a:tabLst/>
              <a:defRPr/>
            </a:pPr>
            <a:r>
              <a:rPr lang="en-US" sz="3600" noProof="0" dirty="0" smtClean="0">
                <a:solidFill>
                  <a:prstClr val="white"/>
                </a:solidFill>
                <a:latin typeface="Calibri" panose="020F0502020204030204"/>
              </a:rPr>
              <a:t>BEFORE TRANSITION:</a:t>
            </a:r>
          </a:p>
          <a:p>
            <a:pPr marR="0" lvl="0" algn="l" defTabSz="914400" rtl="0" eaLnBrk="1" fontAlgn="auto" latinLnBrk="0" hangingPunct="1">
              <a:spcBef>
                <a:spcPts val="0"/>
              </a:spcBef>
              <a:spcAft>
                <a:spcPts val="0"/>
              </a:spcAft>
              <a:buClrTx/>
              <a:buSzTx/>
              <a:tabLst/>
              <a:defRPr/>
            </a:pPr>
            <a:endParaRPr lang="en-US" sz="1000" noProof="0" dirty="0" smtClean="0">
              <a:solidFill>
                <a:prstClr val="white"/>
              </a:solidFill>
              <a:latin typeface="Calibri" panose="020F0502020204030204"/>
            </a:endParaRPr>
          </a:p>
          <a:p>
            <a:pPr marL="571500" marR="0" lvl="0" indent="-571500" algn="l" defTabSz="914400" rtl="0" eaLnBrk="1" fontAlgn="auto" latinLnBrk="0" hangingPunct="1">
              <a:spcBef>
                <a:spcPts val="0"/>
              </a:spcBef>
              <a:spcAft>
                <a:spcPts val="0"/>
              </a:spcAft>
              <a:buClrTx/>
              <a:buSzTx/>
              <a:buFont typeface="Arial" panose="020B0604020202020204" pitchFamily="34" charset="0"/>
              <a:buChar char="•"/>
              <a:tabLst/>
              <a:defRPr/>
            </a:pPr>
            <a:r>
              <a:rPr lang="en-US" noProof="0" dirty="0" smtClean="0">
                <a:solidFill>
                  <a:prstClr val="white"/>
                </a:solidFill>
                <a:latin typeface="Calibri" panose="020F0502020204030204"/>
              </a:rPr>
              <a:t>Review the dates and locations of Service on your </a:t>
            </a:r>
            <a:r>
              <a:rPr lang="en-US" noProof="0" dirty="0">
                <a:solidFill>
                  <a:prstClr val="white"/>
                </a:solidFill>
                <a:latin typeface="Calibri" panose="020F0502020204030204"/>
              </a:rPr>
              <a:t>DD 214 </a:t>
            </a:r>
            <a:r>
              <a:rPr lang="en-US" noProof="0" dirty="0" smtClean="0">
                <a:solidFill>
                  <a:prstClr val="white"/>
                </a:solidFill>
                <a:latin typeface="Calibri" panose="020F0502020204030204"/>
              </a:rPr>
              <a:t>CAREFULLY.</a:t>
            </a:r>
          </a:p>
          <a:p>
            <a:pPr marL="571500" marR="0" lvl="0" indent="-57150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050" noProof="0" dirty="0" smtClean="0">
              <a:solidFill>
                <a:prstClr val="white"/>
              </a:solidFill>
              <a:latin typeface="Calibri" panose="020F0502020204030204"/>
            </a:endParaRPr>
          </a:p>
          <a:p>
            <a:pPr marL="571500" marR="0" lvl="0" indent="-571500" algn="l" defTabSz="914400" rtl="0" eaLnBrk="1" fontAlgn="auto" latinLnBrk="0" hangingPunct="1">
              <a:spcBef>
                <a:spcPts val="0"/>
              </a:spcBef>
              <a:spcAft>
                <a:spcPts val="0"/>
              </a:spcAft>
              <a:buClrTx/>
              <a:buSzTx/>
              <a:buFont typeface="Arial" panose="020B0604020202020204" pitchFamily="34" charset="0"/>
              <a:buChar char="•"/>
              <a:tabLst/>
              <a:defRPr/>
            </a:pPr>
            <a:r>
              <a:rPr lang="en-US" noProof="0" dirty="0" smtClean="0">
                <a:solidFill>
                  <a:prstClr val="white"/>
                </a:solidFill>
                <a:latin typeface="Calibri" panose="020F0502020204030204"/>
              </a:rPr>
              <a:t>Have mistakes corrected.</a:t>
            </a:r>
            <a:endParaRPr kumimoji="0" lang="en-US" b="0" i="0" u="none" strike="noStrike" kern="1200" cap="none" spc="0" normalizeH="0" baseline="0" noProof="0" dirty="0">
              <a:ln>
                <a:noFill/>
              </a:ln>
              <a:solidFill>
                <a:prstClr val="white"/>
              </a:solidFill>
              <a:effectLst/>
              <a:uLnTx/>
              <a:uFillTx/>
              <a:latin typeface="Calibri" panose="020F0502020204030204"/>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78" y="223613"/>
            <a:ext cx="4233333" cy="5486400"/>
          </a:xfrm>
          <a:prstGeom prst="rect">
            <a:avLst/>
          </a:prstGeom>
          <a:effectLst>
            <a:outerShdw blurRad="50800" dist="38100" dir="2700000" algn="tl" rotWithShape="0">
              <a:prstClr val="black">
                <a:alpha val="40000"/>
              </a:prstClr>
            </a:outerShdw>
          </a:effectLst>
        </p:spPr>
      </p:pic>
      <p:sp>
        <p:nvSpPr>
          <p:cNvPr id="11" name="Rectangle 10"/>
          <p:cNvSpPr/>
          <p:nvPr/>
        </p:nvSpPr>
        <p:spPr>
          <a:xfrm>
            <a:off x="1" y="3776869"/>
            <a:ext cx="4556041" cy="1161905"/>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Safeguard your DD 214! </a:t>
            </a:r>
          </a:p>
        </p:txBody>
      </p:sp>
      <p:grpSp>
        <p:nvGrpSpPr>
          <p:cNvPr id="12" name="Group 11"/>
          <p:cNvGrpSpPr/>
          <p:nvPr/>
        </p:nvGrpSpPr>
        <p:grpSpPr>
          <a:xfrm>
            <a:off x="206269" y="3992061"/>
            <a:ext cx="731520" cy="731520"/>
            <a:chOff x="5090132" y="5075583"/>
            <a:chExt cx="1280160" cy="1280160"/>
          </a:xfrm>
        </p:grpSpPr>
        <p:sp>
          <p:nvSpPr>
            <p:cNvPr id="14" name="Oval 13"/>
            <p:cNvSpPr/>
            <p:nvPr/>
          </p:nvSpPr>
          <p:spPr>
            <a:xfrm>
              <a:off x="5090132" y="5075583"/>
              <a:ext cx="1280160" cy="12801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4214" y="5289665"/>
              <a:ext cx="851996" cy="851996"/>
            </a:xfrm>
            <a:prstGeom prst="rect">
              <a:avLst/>
            </a:prstGeom>
          </p:spPr>
        </p:pic>
      </p:grpSp>
      <p:sp>
        <p:nvSpPr>
          <p:cNvPr id="2" name="TextBox 1"/>
          <p:cNvSpPr txBox="1"/>
          <p:nvPr/>
        </p:nvSpPr>
        <p:spPr>
          <a:xfrm>
            <a:off x="4877234" y="2258506"/>
            <a:ext cx="5534977" cy="1200329"/>
          </a:xfrm>
          <a:prstGeom prst="rect">
            <a:avLst/>
          </a:prstGeom>
          <a:noFill/>
        </p:spPr>
        <p:txBody>
          <a:bodyPr wrap="none" rtlCol="0">
            <a:spAutoFit/>
          </a:bodyPr>
          <a:lstStyle/>
          <a:p>
            <a:r>
              <a:rPr lang="en-US" sz="3600" dirty="0" smtClean="0">
                <a:solidFill>
                  <a:schemeClr val="bg1"/>
                </a:solidFill>
              </a:rPr>
              <a:t>Your DD </a:t>
            </a:r>
            <a:r>
              <a:rPr lang="en-US" sz="3600" dirty="0">
                <a:solidFill>
                  <a:schemeClr val="bg1"/>
                </a:solidFill>
              </a:rPr>
              <a:t>214 is the </a:t>
            </a:r>
            <a:r>
              <a:rPr lang="en-US" sz="3600" b="1" dirty="0">
                <a:solidFill>
                  <a:schemeClr val="accent4">
                    <a:lumMod val="40000"/>
                    <a:lumOff val="60000"/>
                  </a:schemeClr>
                </a:solidFill>
                <a:effectLst>
                  <a:outerShdw blurRad="38100" dist="38100" dir="2700000" algn="tl">
                    <a:srgbClr val="000000">
                      <a:alpha val="43137"/>
                    </a:srgbClr>
                  </a:outerShdw>
                </a:effectLst>
              </a:rPr>
              <a:t>key</a:t>
            </a:r>
            <a:r>
              <a:rPr lang="en-US" sz="3600" dirty="0">
                <a:solidFill>
                  <a:schemeClr val="bg1"/>
                </a:solidFill>
              </a:rPr>
              <a:t> to </a:t>
            </a:r>
          </a:p>
          <a:p>
            <a:r>
              <a:rPr lang="en-US" sz="3600" dirty="0">
                <a:solidFill>
                  <a:schemeClr val="bg1"/>
                </a:solidFill>
              </a:rPr>
              <a:t>unlocking all future benefits.</a:t>
            </a:r>
          </a:p>
        </p:txBody>
      </p:sp>
      <p:cxnSp>
        <p:nvCxnSpPr>
          <p:cNvPr id="5" name="Straight Connector 4">
            <a:extLst>
              <a:ext uri="{FF2B5EF4-FFF2-40B4-BE49-F238E27FC236}">
                <a16:creationId xmlns:a16="http://schemas.microsoft.com/office/drawing/2014/main" id="{D6C70F9F-D303-44DF-B299-0BD12E6162CE}"/>
              </a:ext>
            </a:extLst>
          </p:cNvPr>
          <p:cNvCxnSpPr/>
          <p:nvPr/>
        </p:nvCxnSpPr>
        <p:spPr>
          <a:xfrm>
            <a:off x="4319111" y="1785104"/>
            <a:ext cx="787288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0AE7251-9796-40FF-8C0C-5BA82ADD0F1D}"/>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tretch>
            <a:fillRect/>
          </a:stretch>
        </p:blipFill>
        <p:spPr>
          <a:xfrm rot="13208667" flipV="1">
            <a:off x="9311816" y="1800118"/>
            <a:ext cx="2710681" cy="1250202"/>
          </a:xfrm>
          <a:prstGeom prst="rect">
            <a:avLst/>
          </a:prstGeom>
          <a:effectLst>
            <a:outerShdw blurRad="266700" dist="368300" dir="720000" algn="ctr" rotWithShape="0">
              <a:srgbClr val="000000">
                <a:alpha val="43137"/>
              </a:srgbClr>
            </a:outerShdw>
          </a:effectLst>
        </p:spPr>
      </p:pic>
    </p:spTree>
    <p:extLst>
      <p:ext uri="{BB962C8B-B14F-4D97-AF65-F5344CB8AC3E}">
        <p14:creationId xmlns:p14="http://schemas.microsoft.com/office/powerpoint/2010/main" val="74629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96116" y="880059"/>
            <a:ext cx="1088033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MY transition timeline</a:t>
            </a: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sp>
        <p:nvSpPr>
          <p:cNvPr id="8" name="Slide Number Placeholder 3"/>
          <p:cNvSpPr>
            <a:spLocks noGrp="1"/>
          </p:cNvSpPr>
          <p:nvPr>
            <p:ph type="sldNum" sz="quarter" idx="12"/>
          </p:nvPr>
        </p:nvSpPr>
        <p:spPr>
          <a:xfrm>
            <a:off x="9237133" y="63911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D1AAA7B-879A-4CA2-9189-A9B5C2B9B20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7000"/>
                    </a14:imgEffect>
                  </a14:imgLayer>
                </a14:imgProps>
              </a:ext>
            </a:extLst>
          </a:blip>
          <a:stretch>
            <a:fillRect/>
          </a:stretch>
        </p:blipFill>
        <p:spPr>
          <a:xfrm>
            <a:off x="0" y="2303421"/>
            <a:ext cx="12192000" cy="3298817"/>
          </a:xfrm>
          <a:prstGeom prst="rect">
            <a:avLst/>
          </a:prstGeom>
          <a:gradFill>
            <a:gsLst>
              <a:gs pos="0">
                <a:schemeClr val="accent5">
                  <a:lumMod val="5000"/>
                  <a:lumOff val="95000"/>
                  <a:alpha val="0"/>
                </a:schemeClr>
              </a:gs>
              <a:gs pos="75000">
                <a:schemeClr val="accent5">
                  <a:lumMod val="45000"/>
                  <a:lumOff val="55000"/>
                </a:schemeClr>
              </a:gs>
              <a:gs pos="87000">
                <a:schemeClr val="accent5">
                  <a:lumMod val="45000"/>
                  <a:lumOff val="55000"/>
                </a:schemeClr>
              </a:gs>
              <a:gs pos="100000">
                <a:schemeClr val="accent5">
                  <a:lumMod val="30000"/>
                  <a:lumOff val="70000"/>
                </a:schemeClr>
              </a:gs>
            </a:gsLst>
            <a:lin ang="5400000" scaled="1"/>
          </a:gradFill>
        </p:spPr>
      </p:pic>
      <p:sp>
        <p:nvSpPr>
          <p:cNvPr id="5" name="Rectangle 4">
            <a:extLst>
              <a:ext uri="{FF2B5EF4-FFF2-40B4-BE49-F238E27FC236}">
                <a16:creationId xmlns:a16="http://schemas.microsoft.com/office/drawing/2014/main" id="{A5907F82-1FBC-4430-A481-6ACE561859B6}"/>
              </a:ext>
            </a:extLst>
          </p:cNvPr>
          <p:cNvSpPr/>
          <p:nvPr/>
        </p:nvSpPr>
        <p:spPr>
          <a:xfrm rot="10800000">
            <a:off x="0" y="3111518"/>
            <a:ext cx="12192000" cy="2490720"/>
          </a:xfrm>
          <a:prstGeom prst="rect">
            <a:avLst/>
          </a:prstGeom>
          <a:gradFill flip="none" rotWithShape="1">
            <a:gsLst>
              <a:gs pos="14000">
                <a:srgbClr val="203864"/>
              </a:gs>
              <a:gs pos="13375">
                <a:srgbClr val="203864"/>
              </a:gs>
              <a:gs pos="11750">
                <a:srgbClr val="203864"/>
              </a:gs>
              <a:gs pos="8500">
                <a:srgbClr val="203864"/>
              </a:gs>
              <a:gs pos="2000">
                <a:schemeClr val="accent5">
                  <a:lumMod val="50000"/>
                </a:schemeClr>
              </a:gs>
              <a:gs pos="98000">
                <a:schemeClr val="bg1">
                  <a:alpha val="53000"/>
                </a:schemeClr>
              </a:gs>
              <a:gs pos="80000">
                <a:schemeClr val="accent5">
                  <a:lumMod val="45000"/>
                  <a:lumOff val="55000"/>
                  <a:alpha val="56000"/>
                </a:schemeClr>
              </a:gs>
              <a:gs pos="9000">
                <a:schemeClr val="accent5">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2382487" y="4706764"/>
            <a:ext cx="7107588" cy="1077218"/>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Located on </a:t>
            </a:r>
            <a:endParaRPr kumimoji="0" lang="en-US" sz="3200" b="1" i="0" u="none" strike="noStrike" kern="1200" cap="none" spc="0" normalizeH="0" baseline="0" noProof="0" dirty="0">
              <a:ln>
                <a:noFill/>
              </a:ln>
              <a:solidFill>
                <a:srgbClr val="44B5E8"/>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5A4EA"/>
                </a:solidFill>
                <a:effectLst>
                  <a:outerShdw blurRad="38100" dist="38100" dir="2700000" algn="tl">
                    <a:srgbClr val="000000">
                      <a:alpha val="43137"/>
                    </a:srgbClr>
                  </a:outerShdw>
                </a:effectLst>
                <a:uLnTx/>
                <a:uFillTx/>
                <a:latin typeface="Calibri" panose="020F0502020204030204"/>
                <a:ea typeface="+mn-ea"/>
                <a:cs typeface="+mn-cs"/>
                <a:hlinkClick r:id="rId6">
                  <a:extLst>
                    <a:ext uri="{A12FA001-AC4F-418D-AE19-62706E023703}">
                      <ahyp:hlinkClr xmlns="" xmlns:ahyp="http://schemas.microsoft.com/office/drawing/2018/hyperlinkcolor" val="tx"/>
                    </a:ext>
                  </a:extLst>
                </a:hlinkClick>
              </a:rPr>
              <a:t>www.DoDTAP.mil </a:t>
            </a:r>
            <a:r>
              <a:rPr kumimoji="0" lang="en-US" sz="3200" b="1" i="0" strike="noStrike" kern="1200" cap="none" spc="0" normalizeH="0" baseline="0" noProof="0" dirty="0">
                <a:ln>
                  <a:noFill/>
                </a:ln>
                <a:solidFill>
                  <a:srgbClr val="44B5E8"/>
                </a:solidFill>
                <a:effectLst>
                  <a:outerShdw blurRad="38100" dist="38100" dir="2700000" algn="tl">
                    <a:srgbClr val="000000">
                      <a:alpha val="43137"/>
                    </a:srgbClr>
                  </a:outerShdw>
                </a:effectLst>
                <a:uLnTx/>
                <a:uFillTx/>
                <a:latin typeface="Calibri" panose="020F0502020204030204"/>
                <a:ea typeface="+mn-ea"/>
                <a:cs typeface="+mn-cs"/>
              </a:rPr>
              <a:t>under Resources/FAQs</a:t>
            </a:r>
          </a:p>
        </p:txBody>
      </p:sp>
      <p:sp>
        <p:nvSpPr>
          <p:cNvPr id="9" name="TextBox 8">
            <a:extLst>
              <a:ext uri="{FF2B5EF4-FFF2-40B4-BE49-F238E27FC236}">
                <a16:creationId xmlns:a16="http://schemas.microsoft.com/office/drawing/2014/main" id="{C99918B4-036E-40B3-83FF-D5A85BA5C7B6}"/>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16</a:t>
            </a:r>
            <a:endParaRPr lang="en-US" b="1" dirty="0">
              <a:solidFill>
                <a:schemeClr val="bg1"/>
              </a:solidFill>
            </a:endParaRPr>
          </a:p>
        </p:txBody>
      </p:sp>
    </p:spTree>
    <p:extLst>
      <p:ext uri="{BB962C8B-B14F-4D97-AF65-F5344CB8AC3E}">
        <p14:creationId xmlns:p14="http://schemas.microsoft.com/office/powerpoint/2010/main" val="416941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slide is included for sites to add </a:t>
            </a:r>
            <a:r>
              <a:rPr lang="en-US" sz="2400" b="1" noProof="0" dirty="0">
                <a:solidFill>
                  <a:prstClr val="black"/>
                </a:solidFill>
                <a:latin typeface="Calibri" panose="020F0502020204030204"/>
              </a:rPr>
              <a:t>a Service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-specific transition timeline.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See font and color details below.</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HIDE slide if not used; do not DELETE slide as it may be needed for future</a:t>
            </a:r>
            <a:r>
              <a:rPr kumimoji="0" lang="en-US" sz="2000" b="1" i="0" u="none" strike="noStrike" kern="1200" cap="none" spc="0" normalizeH="0" noProof="0" dirty="0">
                <a:ln>
                  <a:noFill/>
                </a:ln>
                <a:solidFill>
                  <a:prstClr val="black"/>
                </a:solidFill>
                <a:effectLst/>
                <a:uLnTx/>
                <a:uFillTx/>
                <a:latin typeface="Calibri" panose="020F0502020204030204"/>
                <a:ea typeface="+mn-ea"/>
                <a:cs typeface="+mn-cs"/>
              </a:rPr>
              <a:t> presentations</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Title Font: 48-54 pts - Franklin Gothic Medium, All CAPS. | Body Font: Minimum 18 pts - Calibri Body</a:t>
            </a:r>
            <a:b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Color Codes</a:t>
            </a:r>
            <a:r>
              <a:rPr kumimoji="0" lang="en-US" sz="1800" b="1" i="0" u="none" strike="noStrike" kern="1200" cap="none" spc="0" normalizeH="0" baseline="0" noProof="0" dirty="0">
                <a:ln>
                  <a:noFill/>
                </a:ln>
                <a:solidFill>
                  <a:srgbClr val="1E3D58"/>
                </a:solidFill>
                <a:effectLst/>
                <a:uLnTx/>
                <a:uFillTx/>
                <a:latin typeface="Calibri" panose="020F0502020204030204"/>
                <a:ea typeface="+mn-ea"/>
                <a:cs typeface="+mn-cs"/>
              </a:rPr>
              <a:t>: Dark Blue - RGB (R: 30, G: 61, B: 88) | </a:t>
            </a: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rPr>
              <a:t>Light Blue - RBG (R: 0, G: 176, B: 240) </a:t>
            </a:r>
          </a:p>
        </p:txBody>
      </p:sp>
      <p:sp>
        <p:nvSpPr>
          <p:cNvPr id="4" name="Title 1"/>
          <p:cNvSpPr txBox="1">
            <a:spLocks/>
          </p:cNvSpPr>
          <p:nvPr/>
        </p:nvSpPr>
        <p:spPr>
          <a:xfrm>
            <a:off x="1148024" y="1110611"/>
            <a:ext cx="9895952"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Franklin Gothic Medium" panose="020B0603020102020204" pitchFamily="34" charset="0"/>
              </a:rPr>
              <a:t>SERVICE TR</a:t>
            </a:r>
            <a:r>
              <a:rPr kumimoji="0" lang="en-US" sz="48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ANSITION TIMELINE</a:t>
            </a:r>
          </a:p>
        </p:txBody>
      </p:sp>
      <p:sp>
        <p:nvSpPr>
          <p:cNvPr id="2" name="Slide Number Placeholder 1"/>
          <p:cNvSpPr>
            <a:spLocks noGrp="1"/>
          </p:cNvSpPr>
          <p:nvPr>
            <p:ph type="sldNum" sz="quarter" idx="12"/>
          </p:nvPr>
        </p:nvSpPr>
        <p:spPr>
          <a:xfrm>
            <a:off x="9321800" y="642106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04B07D6-F584-46DC-B8C9-F7BF1E273D23}"/>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16</a:t>
            </a:r>
            <a:endParaRPr lang="en-US" b="1" dirty="0">
              <a:solidFill>
                <a:schemeClr val="bg1"/>
              </a:solidFill>
            </a:endParaRPr>
          </a:p>
        </p:txBody>
      </p:sp>
    </p:spTree>
    <p:extLst>
      <p:ext uri="{BB962C8B-B14F-4D97-AF65-F5344CB8AC3E}">
        <p14:creationId xmlns:p14="http://schemas.microsoft.com/office/powerpoint/2010/main" val="27351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217142" y="1408670"/>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3113904" y="744230"/>
            <a:ext cx="8553163" cy="6232475"/>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a:t>
            </a:r>
            <a:r>
              <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indent="-1371600">
              <a:spcAft>
                <a:spcPts val="600"/>
              </a:spcAft>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Plan for Health/Mental Care and Health Insurance</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5: 	Plan for Civilian Employment/Vocational Training</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6: 	Learn About Federal Employment</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7:	Plan for Further Education</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8: 	Consider Starting a Business</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9: 	Explore Additional Information and Benefits</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10: 	Know Where to Go for Assistance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endParaRPr>
          </a:p>
        </p:txBody>
      </p:sp>
      <p:sp>
        <p:nvSpPr>
          <p:cNvPr id="7" name="Slide Number Placeholder 3">
            <a:extLst>
              <a:ext uri="{FF2B5EF4-FFF2-40B4-BE49-F238E27FC236}">
                <a16:creationId xmlns:a16="http://schemas.microsoft.com/office/drawing/2014/main" id="{006FE6B2-8878-4463-AD7D-4334851EBDCC}"/>
              </a:ext>
            </a:extLst>
          </p:cNvPr>
          <p:cNvSpPr>
            <a:spLocks noGrp="1"/>
          </p:cNvSpPr>
          <p:nvPr>
            <p:ph type="sldNum" sz="quarter" idx="12"/>
          </p:nvPr>
        </p:nvSpPr>
        <p:spPr>
          <a:xfrm>
            <a:off x="9287933" y="6347866"/>
            <a:ext cx="2743200" cy="365125"/>
          </a:xfrm>
        </p:spPr>
        <p:txBody>
          <a:bodyPr/>
          <a:lstStyle/>
          <a:p>
            <a:fld id="{991D01DE-6527-4A0D-98D0-FC06B10F670A}" type="slidenum">
              <a:rPr lang="en-US" smtClean="0">
                <a:solidFill>
                  <a:schemeClr val="bg1"/>
                </a:solidFill>
              </a:rPr>
              <a:t>26</a:t>
            </a:fld>
            <a:endParaRPr lang="en-US" dirty="0">
              <a:solidFill>
                <a:schemeClr val="bg1"/>
              </a:solidFill>
            </a:endParaRPr>
          </a:p>
        </p:txBody>
      </p:sp>
      <p:sp>
        <p:nvSpPr>
          <p:cNvPr id="9" name="TextBox 8">
            <a:extLst>
              <a:ext uri="{FF2B5EF4-FFF2-40B4-BE49-F238E27FC236}">
                <a16:creationId xmlns:a16="http://schemas.microsoft.com/office/drawing/2014/main" id="{B1AEC832-87E6-4AA0-81A5-C78265D421A4}"/>
              </a:ext>
            </a:extLst>
          </p:cNvPr>
          <p:cNvSpPr txBox="1"/>
          <p:nvPr/>
        </p:nvSpPr>
        <p:spPr>
          <a:xfrm>
            <a:off x="143177" y="6347866"/>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18</a:t>
            </a:r>
            <a:endParaRPr lang="en-US" b="1" dirty="0">
              <a:solidFill>
                <a:schemeClr val="bg1"/>
              </a:solidFill>
            </a:endParaRPr>
          </a:p>
        </p:txBody>
      </p:sp>
    </p:spTree>
    <p:extLst>
      <p:ext uri="{BB962C8B-B14F-4D97-AF65-F5344CB8AC3E}">
        <p14:creationId xmlns:p14="http://schemas.microsoft.com/office/powerpoint/2010/main" val="376567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F517CE-03FF-4EB2-99E1-EC447FEEB39A}"/>
              </a:ext>
            </a:extLst>
          </p:cNvPr>
          <p:cNvPicPr>
            <a:picLocks noChangeAspect="1"/>
          </p:cNvPicPr>
          <p:nvPr/>
        </p:nvPicPr>
        <p:blipFill>
          <a:blip r:embed="rId3"/>
          <a:stretch>
            <a:fillRect/>
          </a:stretch>
        </p:blipFill>
        <p:spPr>
          <a:xfrm>
            <a:off x="1" y="0"/>
            <a:ext cx="4414344" cy="6858000"/>
          </a:xfrm>
          <a:prstGeom prst="rect">
            <a:avLst/>
          </a:prstGeom>
        </p:spPr>
      </p:pic>
      <p:sp>
        <p:nvSpPr>
          <p:cNvPr id="3" name="Rectangle 2">
            <a:extLst>
              <a:ext uri="{FF2B5EF4-FFF2-40B4-BE49-F238E27FC236}">
                <a16:creationId xmlns:a16="http://schemas.microsoft.com/office/drawing/2014/main" id="{77D3A37E-F6EC-4D15-884B-DAB28E6539D8}"/>
              </a:ext>
            </a:extLst>
          </p:cNvPr>
          <p:cNvSpPr/>
          <p:nvPr/>
        </p:nvSpPr>
        <p:spPr>
          <a:xfrm>
            <a:off x="0" y="0"/>
            <a:ext cx="4414344" cy="6858000"/>
          </a:xfrm>
          <a:prstGeom prst="rect">
            <a:avLst/>
          </a:prstGeom>
          <a:solidFill>
            <a:srgbClr val="15355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0A4BB04-B954-47CC-B2BB-E002CE764FF9}"/>
              </a:ext>
            </a:extLst>
          </p:cNvPr>
          <p:cNvGrpSpPr/>
          <p:nvPr/>
        </p:nvGrpSpPr>
        <p:grpSpPr>
          <a:xfrm>
            <a:off x="0" y="388015"/>
            <a:ext cx="872148" cy="418921"/>
            <a:chOff x="365760" y="4664206"/>
            <a:chExt cx="872148" cy="418921"/>
          </a:xfrm>
        </p:grpSpPr>
        <p:cxnSp>
          <p:nvCxnSpPr>
            <p:cNvPr id="5" name="Straight Connector 4">
              <a:extLst>
                <a:ext uri="{FF2B5EF4-FFF2-40B4-BE49-F238E27FC236}">
                  <a16:creationId xmlns:a16="http://schemas.microsoft.com/office/drawing/2014/main" id="{652B2BA9-40D9-415C-8C5D-743EFDE3B6D7}"/>
                </a:ext>
              </a:extLst>
            </p:cNvPr>
            <p:cNvCxnSpPr>
              <a:cxnSpLocks/>
            </p:cNvCxnSpPr>
            <p:nvPr/>
          </p:nvCxnSpPr>
          <p:spPr>
            <a:xfrm>
              <a:off x="365760" y="4873665"/>
              <a:ext cx="565867" cy="2"/>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7807DD49-F60D-41B8-BE01-1777AF27E5C0}"/>
                </a:ext>
              </a:extLst>
            </p:cNvPr>
            <p:cNvSpPr/>
            <p:nvPr/>
          </p:nvSpPr>
          <p:spPr>
            <a:xfrm>
              <a:off x="794328" y="4664206"/>
              <a:ext cx="443580" cy="41892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86C45CA4-BF33-4611-9B8E-F2B62F224860}"/>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a:t>
            </a:r>
            <a:r>
              <a:rPr kumimoji="0" lang="en-U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18</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4388326-555E-4A4D-B15E-C3CBE43AA6AE}"/>
              </a:ext>
            </a:extLst>
          </p:cNvPr>
          <p:cNvSpPr txBox="1"/>
          <p:nvPr/>
        </p:nvSpPr>
        <p:spPr>
          <a:xfrm>
            <a:off x="903186" y="184649"/>
            <a:ext cx="5301672"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YOUR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TRANSITION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TEAM</a:t>
            </a:r>
          </a:p>
        </p:txBody>
      </p:sp>
      <p:sp>
        <p:nvSpPr>
          <p:cNvPr id="9" name="TextBox 8">
            <a:extLst>
              <a:ext uri="{FF2B5EF4-FFF2-40B4-BE49-F238E27FC236}">
                <a16:creationId xmlns:a16="http://schemas.microsoft.com/office/drawing/2014/main" id="{234F27A2-6B46-4483-A329-B72318039F49}"/>
              </a:ext>
            </a:extLst>
          </p:cNvPr>
          <p:cNvSpPr txBox="1"/>
          <p:nvPr/>
        </p:nvSpPr>
        <p:spPr>
          <a:xfrm>
            <a:off x="5317529" y="835246"/>
            <a:ext cx="653369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Military &amp; Family Support Staff </a:t>
            </a:r>
          </a:p>
        </p:txBody>
      </p:sp>
      <p:sp>
        <p:nvSpPr>
          <p:cNvPr id="10" name="Rectangle 9">
            <a:extLst>
              <a:ext uri="{FF2B5EF4-FFF2-40B4-BE49-F238E27FC236}">
                <a16:creationId xmlns:a16="http://schemas.microsoft.com/office/drawing/2014/main" id="{E52E4BF6-F2C0-4B1B-9DCF-8349362B1B80}"/>
              </a:ext>
            </a:extLst>
          </p:cNvPr>
          <p:cNvSpPr/>
          <p:nvPr/>
        </p:nvSpPr>
        <p:spPr>
          <a:xfrm>
            <a:off x="5291724" y="1486298"/>
            <a:ext cx="6465845"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Service Transition or TAP Office</a:t>
            </a:r>
          </a:p>
        </p:txBody>
      </p:sp>
      <p:sp>
        <p:nvSpPr>
          <p:cNvPr id="11" name="Rectangle 10">
            <a:extLst>
              <a:ext uri="{FF2B5EF4-FFF2-40B4-BE49-F238E27FC236}">
                <a16:creationId xmlns:a16="http://schemas.microsoft.com/office/drawing/2014/main" id="{E2E67ECF-6D47-4822-BDFC-E4CA768B1FF2}"/>
              </a:ext>
            </a:extLst>
          </p:cNvPr>
          <p:cNvSpPr/>
          <p:nvPr/>
        </p:nvSpPr>
        <p:spPr>
          <a:xfrm>
            <a:off x="5327640" y="2834510"/>
            <a:ext cx="6612112"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Chaplains, Health Professionals, Education Office</a:t>
            </a:r>
          </a:p>
        </p:txBody>
      </p:sp>
      <p:sp>
        <p:nvSpPr>
          <p:cNvPr id="12" name="Rectangle 11">
            <a:extLst>
              <a:ext uri="{FF2B5EF4-FFF2-40B4-BE49-F238E27FC236}">
                <a16:creationId xmlns:a16="http://schemas.microsoft.com/office/drawing/2014/main" id="{D93F1E82-43D2-41E8-AC1F-F69C6C52264C}"/>
              </a:ext>
            </a:extLst>
          </p:cNvPr>
          <p:cNvSpPr/>
          <p:nvPr/>
        </p:nvSpPr>
        <p:spPr>
          <a:xfrm>
            <a:off x="5317527" y="4233372"/>
            <a:ext cx="301294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American Job Centers </a:t>
            </a:r>
          </a:p>
        </p:txBody>
      </p:sp>
      <p:sp>
        <p:nvSpPr>
          <p:cNvPr id="13" name="TextBox 12">
            <a:extLst>
              <a:ext uri="{FF2B5EF4-FFF2-40B4-BE49-F238E27FC236}">
                <a16:creationId xmlns:a16="http://schemas.microsoft.com/office/drawing/2014/main" id="{3D5808E7-3264-4891-AB95-1DCF50EDF51A}"/>
              </a:ext>
            </a:extLst>
          </p:cNvPr>
          <p:cNvSpPr txBox="1"/>
          <p:nvPr/>
        </p:nvSpPr>
        <p:spPr>
          <a:xfrm>
            <a:off x="5317527" y="2143468"/>
            <a:ext cx="41887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VA Benefits Advisor</a:t>
            </a:r>
          </a:p>
        </p:txBody>
      </p:sp>
      <p:sp>
        <p:nvSpPr>
          <p:cNvPr id="14" name="Rectangle 13">
            <a:extLst>
              <a:ext uri="{FF2B5EF4-FFF2-40B4-BE49-F238E27FC236}">
                <a16:creationId xmlns:a16="http://schemas.microsoft.com/office/drawing/2014/main" id="{8F3608FC-6D48-4DBD-894E-1AD49299AC9F}"/>
              </a:ext>
            </a:extLst>
          </p:cNvPr>
          <p:cNvSpPr/>
          <p:nvPr/>
        </p:nvSpPr>
        <p:spPr>
          <a:xfrm>
            <a:off x="5338064" y="5391522"/>
            <a:ext cx="280435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Military OneSource </a:t>
            </a:r>
          </a:p>
        </p:txBody>
      </p:sp>
      <p:sp>
        <p:nvSpPr>
          <p:cNvPr id="15" name="Rectangle 14">
            <a:extLst>
              <a:ext uri="{FF2B5EF4-FFF2-40B4-BE49-F238E27FC236}">
                <a16:creationId xmlns:a16="http://schemas.microsoft.com/office/drawing/2014/main" id="{D6C70B9A-17FD-4A5D-B814-AEE60F6E050D}"/>
              </a:ext>
            </a:extLst>
          </p:cNvPr>
          <p:cNvSpPr/>
          <p:nvPr/>
        </p:nvSpPr>
        <p:spPr>
          <a:xfrm>
            <a:off x="5338064" y="6012158"/>
            <a:ext cx="581146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Military and</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Veteran Service Organizations</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16" name="TextBox 15">
            <a:extLst>
              <a:ext uri="{FF2B5EF4-FFF2-40B4-BE49-F238E27FC236}">
                <a16:creationId xmlns:a16="http://schemas.microsoft.com/office/drawing/2014/main" id="{5724F969-A2DE-4E36-921B-AB67124D99FA}"/>
              </a:ext>
            </a:extLst>
          </p:cNvPr>
          <p:cNvSpPr txBox="1"/>
          <p:nvPr/>
        </p:nvSpPr>
        <p:spPr>
          <a:xfrm>
            <a:off x="6328109" y="47338"/>
            <a:ext cx="3444789" cy="523220"/>
          </a:xfrm>
          <a:prstGeom prst="rect">
            <a:avLst/>
          </a:prstGeom>
          <a:solidFill>
            <a:srgbClr val="44B5E8"/>
          </a:solidFill>
          <a:ln>
            <a:noFill/>
          </a:ln>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Installation Resources</a:t>
            </a:r>
          </a:p>
        </p:txBody>
      </p:sp>
      <p:sp>
        <p:nvSpPr>
          <p:cNvPr id="17" name="TextBox 16">
            <a:extLst>
              <a:ext uri="{FF2B5EF4-FFF2-40B4-BE49-F238E27FC236}">
                <a16:creationId xmlns:a16="http://schemas.microsoft.com/office/drawing/2014/main" id="{3435654A-2C67-4554-908B-4381BDB3F537}"/>
              </a:ext>
            </a:extLst>
          </p:cNvPr>
          <p:cNvSpPr txBox="1"/>
          <p:nvPr/>
        </p:nvSpPr>
        <p:spPr>
          <a:xfrm>
            <a:off x="6041973" y="3609956"/>
            <a:ext cx="4017062" cy="523220"/>
          </a:xfrm>
          <a:prstGeom prst="rect">
            <a:avLst/>
          </a:prstGeom>
          <a:solidFill>
            <a:srgbClr val="44B5E8"/>
          </a:solidFill>
          <a:ln>
            <a:noFill/>
          </a:ln>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Off-installation Resources</a:t>
            </a:r>
          </a:p>
        </p:txBody>
      </p:sp>
      <p:sp>
        <p:nvSpPr>
          <p:cNvPr id="39" name="Slide Number Placeholder 3">
            <a:extLst>
              <a:ext uri="{FF2B5EF4-FFF2-40B4-BE49-F238E27FC236}">
                <a16:creationId xmlns:a16="http://schemas.microsoft.com/office/drawing/2014/main" id="{AD2B53C8-3CE1-4969-9DF8-6FC80F0C3B38}"/>
              </a:ext>
            </a:extLst>
          </p:cNvPr>
          <p:cNvSpPr>
            <a:spLocks noGrp="1"/>
          </p:cNvSpPr>
          <p:nvPr>
            <p:ph type="sldNum" sz="quarter" idx="12"/>
          </p:nvPr>
        </p:nvSpPr>
        <p:spPr>
          <a:xfrm>
            <a:off x="9283754" y="6365022"/>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3586020-506D-4E5D-B54D-A9C15284A958}"/>
              </a:ext>
            </a:extLst>
          </p:cNvPr>
          <p:cNvGrpSpPr/>
          <p:nvPr/>
        </p:nvGrpSpPr>
        <p:grpSpPr>
          <a:xfrm>
            <a:off x="4414344" y="947417"/>
            <a:ext cx="743508" cy="254187"/>
            <a:chOff x="1594022" y="1248032"/>
            <a:chExt cx="1717588" cy="494271"/>
          </a:xfrm>
        </p:grpSpPr>
        <p:cxnSp>
          <p:nvCxnSpPr>
            <p:cNvPr id="19" name="Straight Connector 18">
              <a:extLst>
                <a:ext uri="{FF2B5EF4-FFF2-40B4-BE49-F238E27FC236}">
                  <a16:creationId xmlns:a16="http://schemas.microsoft.com/office/drawing/2014/main" id="{6942618D-C4F9-4473-9836-F73D48170ED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961601F-03E2-4FF2-AFCA-E95DC61C3176}"/>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A5ABB509-25F1-4991-9BCD-CA984DD995B8}"/>
              </a:ext>
            </a:extLst>
          </p:cNvPr>
          <p:cNvGrpSpPr/>
          <p:nvPr/>
        </p:nvGrpSpPr>
        <p:grpSpPr>
          <a:xfrm>
            <a:off x="4414344" y="1590036"/>
            <a:ext cx="743508" cy="254187"/>
            <a:chOff x="1594022" y="1248032"/>
            <a:chExt cx="1717588" cy="494271"/>
          </a:xfrm>
        </p:grpSpPr>
        <p:cxnSp>
          <p:nvCxnSpPr>
            <p:cNvPr id="22" name="Straight Connector 21">
              <a:extLst>
                <a:ext uri="{FF2B5EF4-FFF2-40B4-BE49-F238E27FC236}">
                  <a16:creationId xmlns:a16="http://schemas.microsoft.com/office/drawing/2014/main" id="{1FA6A105-DCEB-431E-887F-1C60BEA4865F}"/>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4F6CED3C-FA0A-4A53-830D-75350BD43843}"/>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1C66A94A-4FFD-4B07-94D6-2883191D608D}"/>
              </a:ext>
            </a:extLst>
          </p:cNvPr>
          <p:cNvGrpSpPr/>
          <p:nvPr/>
        </p:nvGrpSpPr>
        <p:grpSpPr>
          <a:xfrm>
            <a:off x="4440033" y="2245563"/>
            <a:ext cx="743508" cy="254187"/>
            <a:chOff x="1594022" y="1248032"/>
            <a:chExt cx="1717588" cy="494271"/>
          </a:xfrm>
        </p:grpSpPr>
        <p:cxnSp>
          <p:nvCxnSpPr>
            <p:cNvPr id="25" name="Straight Connector 24">
              <a:extLst>
                <a:ext uri="{FF2B5EF4-FFF2-40B4-BE49-F238E27FC236}">
                  <a16:creationId xmlns:a16="http://schemas.microsoft.com/office/drawing/2014/main" id="{1FF4B371-1A16-4A8E-A58E-0B48FAF7E6C0}"/>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F6FDB34C-55B1-4821-965D-0B85AE90201A}"/>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522AD4DF-5BFC-4CEB-B178-02099A4D0F26}"/>
              </a:ext>
            </a:extLst>
          </p:cNvPr>
          <p:cNvGrpSpPr/>
          <p:nvPr/>
        </p:nvGrpSpPr>
        <p:grpSpPr>
          <a:xfrm>
            <a:off x="4450896" y="2970696"/>
            <a:ext cx="743508" cy="254187"/>
            <a:chOff x="1594022" y="1248032"/>
            <a:chExt cx="1717588" cy="494271"/>
          </a:xfrm>
        </p:grpSpPr>
        <p:cxnSp>
          <p:nvCxnSpPr>
            <p:cNvPr id="28" name="Straight Connector 27">
              <a:extLst>
                <a:ext uri="{FF2B5EF4-FFF2-40B4-BE49-F238E27FC236}">
                  <a16:creationId xmlns:a16="http://schemas.microsoft.com/office/drawing/2014/main" id="{B078118F-2CDD-4B39-BE3E-3059C4613632}"/>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88504EAC-DDB5-42F1-8D7E-4086D30A652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FFC590AE-9A68-4873-B8D5-94FA2A61E2FC}"/>
              </a:ext>
            </a:extLst>
          </p:cNvPr>
          <p:cNvGrpSpPr/>
          <p:nvPr/>
        </p:nvGrpSpPr>
        <p:grpSpPr>
          <a:xfrm>
            <a:off x="4416644" y="4339378"/>
            <a:ext cx="743508" cy="254187"/>
            <a:chOff x="1594022" y="1248032"/>
            <a:chExt cx="1717588" cy="494271"/>
          </a:xfrm>
        </p:grpSpPr>
        <p:cxnSp>
          <p:nvCxnSpPr>
            <p:cNvPr id="31" name="Straight Connector 30">
              <a:extLst>
                <a:ext uri="{FF2B5EF4-FFF2-40B4-BE49-F238E27FC236}">
                  <a16:creationId xmlns:a16="http://schemas.microsoft.com/office/drawing/2014/main" id="{C3115B0E-F8B4-4DA2-99A3-07AF8A4C8741}"/>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18954E47-2B75-494F-8FC6-B5FF0C553300}"/>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F73FF558-553B-4E74-8BB2-B3CD4AEB7486}"/>
              </a:ext>
            </a:extLst>
          </p:cNvPr>
          <p:cNvGrpSpPr/>
          <p:nvPr/>
        </p:nvGrpSpPr>
        <p:grpSpPr>
          <a:xfrm>
            <a:off x="4438221" y="4937418"/>
            <a:ext cx="743508" cy="254187"/>
            <a:chOff x="1594022" y="1248032"/>
            <a:chExt cx="1717588" cy="494271"/>
          </a:xfrm>
        </p:grpSpPr>
        <p:cxnSp>
          <p:nvCxnSpPr>
            <p:cNvPr id="34" name="Straight Connector 33">
              <a:extLst>
                <a:ext uri="{FF2B5EF4-FFF2-40B4-BE49-F238E27FC236}">
                  <a16:creationId xmlns:a16="http://schemas.microsoft.com/office/drawing/2014/main" id="{46ABBDAA-6E9D-433C-92B4-26B0C3FDB8F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34D5D8E-77D6-49B8-B837-83212BD89CF2}"/>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29D8E9C6-880E-4FB0-B358-F0013726D2AA}"/>
              </a:ext>
            </a:extLst>
          </p:cNvPr>
          <p:cNvGrpSpPr/>
          <p:nvPr/>
        </p:nvGrpSpPr>
        <p:grpSpPr>
          <a:xfrm>
            <a:off x="4436915" y="5561812"/>
            <a:ext cx="743508" cy="254187"/>
            <a:chOff x="1594022" y="1248032"/>
            <a:chExt cx="1717588" cy="494271"/>
          </a:xfrm>
        </p:grpSpPr>
        <p:cxnSp>
          <p:nvCxnSpPr>
            <p:cNvPr id="37" name="Straight Connector 36">
              <a:extLst>
                <a:ext uri="{FF2B5EF4-FFF2-40B4-BE49-F238E27FC236}">
                  <a16:creationId xmlns:a16="http://schemas.microsoft.com/office/drawing/2014/main" id="{687EB880-F8FD-43D6-A0A3-4C316F712F27}"/>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7BD64C8-3B35-4FC0-9B0D-29089A4685F2}"/>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41" name="Straight Connector 40">
            <a:extLst>
              <a:ext uri="{FF2B5EF4-FFF2-40B4-BE49-F238E27FC236}">
                <a16:creationId xmlns:a16="http://schemas.microsoft.com/office/drawing/2014/main" id="{E4AC872C-BEA5-4A54-B57A-D200DFBB17C7}"/>
              </a:ext>
            </a:extLst>
          </p:cNvPr>
          <p:cNvCxnSpPr/>
          <p:nvPr/>
        </p:nvCxnSpPr>
        <p:spPr>
          <a:xfrm flipH="1">
            <a:off x="4414344" y="0"/>
            <a:ext cx="12736" cy="6858000"/>
          </a:xfrm>
          <a:prstGeom prst="line">
            <a:avLst/>
          </a:prstGeom>
          <a:ln w="57150">
            <a:solidFill>
              <a:srgbClr val="44B5E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022D4EA-889C-42A5-947B-C83D97A0B565}"/>
              </a:ext>
            </a:extLst>
          </p:cNvPr>
          <p:cNvSpPr txBox="1"/>
          <p:nvPr/>
        </p:nvSpPr>
        <p:spPr>
          <a:xfrm>
            <a:off x="5348177" y="4794179"/>
            <a:ext cx="1850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Vet Centers</a:t>
            </a:r>
          </a:p>
        </p:txBody>
      </p:sp>
      <p:grpSp>
        <p:nvGrpSpPr>
          <p:cNvPr id="45" name="Group 44">
            <a:extLst>
              <a:ext uri="{FF2B5EF4-FFF2-40B4-BE49-F238E27FC236}">
                <a16:creationId xmlns:a16="http://schemas.microsoft.com/office/drawing/2014/main" id="{1B949FB8-0E89-4E3A-9C84-E6238AEF44E8}"/>
              </a:ext>
            </a:extLst>
          </p:cNvPr>
          <p:cNvGrpSpPr/>
          <p:nvPr/>
        </p:nvGrpSpPr>
        <p:grpSpPr>
          <a:xfrm>
            <a:off x="4441249" y="6099351"/>
            <a:ext cx="743508" cy="254187"/>
            <a:chOff x="1594022" y="1248032"/>
            <a:chExt cx="1717588" cy="494271"/>
          </a:xfrm>
        </p:grpSpPr>
        <p:cxnSp>
          <p:nvCxnSpPr>
            <p:cNvPr id="46" name="Straight Connector 45">
              <a:extLst>
                <a:ext uri="{FF2B5EF4-FFF2-40B4-BE49-F238E27FC236}">
                  <a16:creationId xmlns:a16="http://schemas.microsoft.com/office/drawing/2014/main" id="{14E71662-355F-4F7C-8159-33D6ED7B5768}"/>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7E32AC6-FA87-4C1A-94C7-DB6CE8E5C483}"/>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48" name="Straight Connector 47">
            <a:extLst>
              <a:ext uri="{FF2B5EF4-FFF2-40B4-BE49-F238E27FC236}">
                <a16:creationId xmlns:a16="http://schemas.microsoft.com/office/drawing/2014/main" id="{09F43F31-61C2-40A0-B8B0-635EFE2DE57B}"/>
              </a:ext>
            </a:extLst>
          </p:cNvPr>
          <p:cNvCxnSpPr>
            <a:cxnSpLocks/>
          </p:cNvCxnSpPr>
          <p:nvPr/>
        </p:nvCxnSpPr>
        <p:spPr>
          <a:xfrm flipV="1">
            <a:off x="4414344" y="3608979"/>
            <a:ext cx="7777656" cy="6183"/>
          </a:xfrm>
          <a:prstGeom prst="line">
            <a:avLst/>
          </a:prstGeom>
          <a:ln w="57150">
            <a:solidFill>
              <a:srgbClr val="44B5E8"/>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CDB02B1-2753-4401-80DD-77D983E6B82B}"/>
              </a:ext>
            </a:extLst>
          </p:cNvPr>
          <p:cNvCxnSpPr>
            <a:cxnSpLocks/>
          </p:cNvCxnSpPr>
          <p:nvPr/>
        </p:nvCxnSpPr>
        <p:spPr>
          <a:xfrm flipV="1">
            <a:off x="4427080" y="12344"/>
            <a:ext cx="7764919" cy="15903"/>
          </a:xfrm>
          <a:prstGeom prst="line">
            <a:avLst/>
          </a:prstGeom>
          <a:ln w="57150">
            <a:solidFill>
              <a:srgbClr val="44B5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433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4D396C-E181-4D7C-9002-A0BCA032C1AC}"/>
              </a:ext>
            </a:extLst>
          </p:cNvPr>
          <p:cNvSpPr txBox="1"/>
          <p:nvPr/>
        </p:nvSpPr>
        <p:spPr>
          <a:xfrm>
            <a:off x="1939421" y="179684"/>
            <a:ext cx="5586658"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ADDITIONAL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SUPPORT SOURCES</a:t>
            </a:r>
          </a:p>
        </p:txBody>
      </p:sp>
      <p:sp>
        <p:nvSpPr>
          <p:cNvPr id="3" name="Slide Number Placeholder 3">
            <a:extLst>
              <a:ext uri="{FF2B5EF4-FFF2-40B4-BE49-F238E27FC236}">
                <a16:creationId xmlns:a16="http://schemas.microsoft.com/office/drawing/2014/main" id="{45C50CD0-7168-4C3E-ACF5-49E48D2BDE52}"/>
              </a:ext>
            </a:extLst>
          </p:cNvPr>
          <p:cNvSpPr>
            <a:spLocks noGrp="1"/>
          </p:cNvSpPr>
          <p:nvPr>
            <p:ph type="sldNum" sz="quarter" idx="12"/>
          </p:nvPr>
        </p:nvSpPr>
        <p:spPr>
          <a:xfrm>
            <a:off x="9448800" y="63182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08E2E51-C7CD-4784-BD6C-67F3577280C0}"/>
              </a:ext>
            </a:extLst>
          </p:cNvPr>
          <p:cNvSpPr txBox="1"/>
          <p:nvPr/>
        </p:nvSpPr>
        <p:spPr>
          <a:xfrm>
            <a:off x="673886" y="2210643"/>
            <a:ext cx="7788431" cy="3354765"/>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Family Members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Military Colleagues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Veterans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Mentors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Social Network</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National Resource Directory (</a:t>
            </a:r>
            <a:r>
              <a:rPr kumimoji="0" lang="en-US" sz="2700" b="1" i="0" u="none" strike="noStrike" kern="1200" cap="none" spc="0" normalizeH="0" baseline="0" noProof="0">
                <a:ln>
                  <a:noFill/>
                </a:ln>
                <a:solidFill>
                  <a:prstClr val="white"/>
                </a:solidFill>
                <a:effectLst/>
                <a:uLnTx/>
                <a:uFillTx/>
                <a:latin typeface="Calibri" panose="020F0502020204030204"/>
                <a:ea typeface="+mn-ea"/>
                <a:cs typeface="+mn-cs"/>
              </a:rPr>
              <a:t>NRD</a:t>
            </a:r>
            <a:r>
              <a:rPr kumimoji="0" lang="en-US" sz="2700" b="1" i="0" u="none" strike="noStrike" kern="1200" cap="none" spc="0" normalizeH="0" baseline="0" noProof="0" smtClean="0">
                <a:ln>
                  <a:noFill/>
                </a:ln>
                <a:solidFill>
                  <a:prstClr val="white"/>
                </a:solidFill>
                <a:effectLst/>
                <a:uLnTx/>
                <a:uFillTx/>
                <a:latin typeface="Calibri" panose="020F0502020204030204"/>
                <a:ea typeface="+mn-ea"/>
                <a:cs typeface="+mn-cs"/>
              </a:rPr>
              <a:t>)</a:t>
            </a:r>
            <a:endPar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15DAD2-1983-4C7E-A57E-287C7C7C6C43}"/>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a:t>
            </a:r>
            <a:r>
              <a:rPr kumimoji="0" lang="en-U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20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9AD89986-B0B9-4F33-84AD-01F4828D9F10}"/>
              </a:ext>
            </a:extLst>
          </p:cNvPr>
          <p:cNvPicPr>
            <a:picLocks noChangeAspect="1"/>
          </p:cNvPicPr>
          <p:nvPr/>
        </p:nvPicPr>
        <p:blipFill>
          <a:blip r:embed="rId3"/>
          <a:stretch>
            <a:fillRect/>
          </a:stretch>
        </p:blipFill>
        <p:spPr>
          <a:xfrm>
            <a:off x="6857540" y="2291256"/>
            <a:ext cx="4385349" cy="3394640"/>
          </a:xfrm>
          <a:prstGeom prst="rect">
            <a:avLst/>
          </a:prstGeom>
          <a:effectLst>
            <a:outerShdw blurRad="177800" dist="647700" dir="7740000" algn="ctr" rotWithShape="0">
              <a:srgbClr val="000000">
                <a:alpha val="43137"/>
              </a:srgbClr>
            </a:outerShdw>
          </a:effectLst>
        </p:spPr>
      </p:pic>
    </p:spTree>
    <p:extLst>
      <p:ext uri="{BB962C8B-B14F-4D97-AF65-F5344CB8AC3E}">
        <p14:creationId xmlns:p14="http://schemas.microsoft.com/office/powerpoint/2010/main" val="532261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69B7066-6E3B-4F26-931E-2CE2D06171D7}"/>
              </a:ext>
            </a:extLst>
          </p:cNvPr>
          <p:cNvPicPr>
            <a:picLocks noChangeAspect="1"/>
          </p:cNvPicPr>
          <p:nvPr/>
        </p:nvPicPr>
        <p:blipFill>
          <a:blip r:embed="rId4"/>
          <a:stretch>
            <a:fillRect/>
          </a:stretch>
        </p:blipFill>
        <p:spPr>
          <a:xfrm>
            <a:off x="1" y="-2948"/>
            <a:ext cx="10108642" cy="1671146"/>
          </a:xfrm>
          <a:prstGeom prst="rect">
            <a:avLst/>
          </a:prstGeom>
          <a:ln>
            <a:noFill/>
          </a:ln>
        </p:spPr>
      </p:pic>
      <p:sp>
        <p:nvSpPr>
          <p:cNvPr id="15" name="Rectangle 14">
            <a:extLst>
              <a:ext uri="{FF2B5EF4-FFF2-40B4-BE49-F238E27FC236}">
                <a16:creationId xmlns:a16="http://schemas.microsoft.com/office/drawing/2014/main" id="{C31064D3-6DEC-4AB3-A887-7C3006D413EC}"/>
              </a:ext>
            </a:extLst>
          </p:cNvPr>
          <p:cNvSpPr/>
          <p:nvPr/>
        </p:nvSpPr>
        <p:spPr>
          <a:xfrm>
            <a:off x="0" y="0"/>
            <a:ext cx="10108641" cy="1671145"/>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532128" y="399956"/>
            <a:ext cx="10502683"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MILITARY LIFE CYCLE (MLC) COURSES</a:t>
            </a:r>
          </a:p>
        </p:txBody>
      </p:sp>
      <p:sp>
        <p:nvSpPr>
          <p:cNvPr id="4" name="Slide Number Placeholder 3">
            <a:extLst>
              <a:ext uri="{FF2B5EF4-FFF2-40B4-BE49-F238E27FC236}">
                <a16:creationId xmlns:a16="http://schemas.microsoft.com/office/drawing/2014/main" id="{A90F09EE-027D-4D1E-9C58-3A82F9807872}"/>
              </a:ext>
            </a:extLst>
          </p:cNvPr>
          <p:cNvSpPr>
            <a:spLocks noGrp="1"/>
          </p:cNvSpPr>
          <p:nvPr>
            <p:ph type="sldNum" sz="quarter" idx="12"/>
          </p:nvPr>
        </p:nvSpPr>
        <p:spPr>
          <a:xfrm>
            <a:off x="9448800" y="63182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889253" y="1774687"/>
            <a:ext cx="7788431" cy="5201424"/>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Transitioning to Federal Employment</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Reserve Component Dual Payments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Social and Emotional Health Resources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Survivor and Casualty Assistance Resources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VA Benefits 101</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VA Education Benefits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VA Home Loan Guaranty Program</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VA Life Insurance Benefits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Vet Centers</a:t>
            </a:r>
          </a:p>
        </p:txBody>
      </p:sp>
      <p:sp>
        <p:nvSpPr>
          <p:cNvPr id="8" name="TextBox 7">
            <a:extLst>
              <a:ext uri="{FF2B5EF4-FFF2-40B4-BE49-F238E27FC236}">
                <a16:creationId xmlns:a16="http://schemas.microsoft.com/office/drawing/2014/main" id="{13AC5A3C-FD1E-40FA-83E4-60DC4EE2BA4D}"/>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a:t>
            </a:r>
            <a:r>
              <a:rPr lang="en-US" b="1" dirty="0" smtClean="0">
                <a:solidFill>
                  <a:prstClr val="white"/>
                </a:solidFill>
                <a:latin typeface="Calibri" panose="020F0502020204030204"/>
              </a:rPr>
              <a:t>21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F1E40599-0FCB-46C6-B4AF-1056FAED649D}"/>
              </a:ext>
            </a:extLst>
          </p:cNvPr>
          <p:cNvCxnSpPr/>
          <p:nvPr/>
        </p:nvCxnSpPr>
        <p:spPr>
          <a:xfrm>
            <a:off x="0" y="1668198"/>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91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a:stretch>
        </a:blipFill>
        <a:effectLst/>
      </p:bgPr>
    </p:bg>
    <p:spTree>
      <p:nvGrpSpPr>
        <p:cNvPr id="1" name=""/>
        <p:cNvGrpSpPr/>
        <p:nvPr/>
      </p:nvGrpSpPr>
      <p:grpSpPr>
        <a:xfrm>
          <a:off x="0" y="0"/>
          <a:ext cx="0" cy="0"/>
          <a:chOff x="0" y="0"/>
          <a:chExt cx="0" cy="0"/>
        </a:xfrm>
      </p:grpSpPr>
      <p:sp>
        <p:nvSpPr>
          <p:cNvPr id="2" name="Rectangle 1"/>
          <p:cNvSpPr/>
          <p:nvPr/>
        </p:nvSpPr>
        <p:spPr>
          <a:xfrm>
            <a:off x="4158076" y="2074151"/>
            <a:ext cx="7129943"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 Go to: </a:t>
            </a: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www.dvidshub.net/unit/DoDTAP</a:t>
            </a:r>
            <a:b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2. Scroll down to Recent Publications on DVIDS</a:t>
            </a:r>
            <a:b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3. Select the</a:t>
            </a:r>
            <a:r>
              <a:rPr kumimoji="0" lang="en-US" sz="2400" b="1" i="0" u="none" strike="noStrike" kern="1200" cap="none" spc="0" normalizeH="0" baseline="0" noProof="0" dirty="0">
                <a:ln>
                  <a:noFill/>
                </a:ln>
                <a:solidFill>
                  <a:srgbClr val="43B0F1"/>
                </a:solidFill>
                <a:effectLst/>
                <a:uLnTx/>
                <a:uFillTx/>
                <a:latin typeface="Calibri" panose="020F0502020204030204"/>
                <a:ea typeface="+mn-ea"/>
                <a:cs typeface="+mn-cs"/>
              </a:rPr>
              <a:t> </a:t>
            </a:r>
            <a:r>
              <a:rPr kumimoji="0" lang="en-US" sz="2400" b="1" i="1" u="none" strike="noStrike" kern="1200" cap="none" spc="0" normalizeH="0" baseline="0" noProof="0" dirty="0">
                <a:ln>
                  <a:noFill/>
                </a:ln>
                <a:solidFill>
                  <a:srgbClr val="43B0F1"/>
                </a:solidFill>
                <a:effectLst/>
                <a:uLnTx/>
                <a:uFillTx/>
                <a:latin typeface="Calibri" panose="020F0502020204030204"/>
                <a:ea typeface="+mn-ea"/>
                <a:cs typeface="+mn-cs"/>
              </a:rPr>
              <a:t>2022 DoD Pre-Separation Counseling Resource Guide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3B0F1"/>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4. Download and save or email the Resource Guide</a:t>
            </a:r>
          </a:p>
        </p:txBody>
      </p:sp>
      <p:sp>
        <p:nvSpPr>
          <p:cNvPr id="5" name="Rectangle 4"/>
          <p:cNvSpPr/>
          <p:nvPr/>
        </p:nvSpPr>
        <p:spPr>
          <a:xfrm>
            <a:off x="2158351" y="395582"/>
            <a:ext cx="7875297"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PRE-SEPARATION COUNSELING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 RESOURCE GUIDE</a:t>
            </a:r>
            <a:endPar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sp>
        <p:nvSpPr>
          <p:cNvPr id="6" name="Slide Number Placeholder 1"/>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AB33AED-33E6-4FCA-9ACA-8113B0E8EFE2}"/>
              </a:ext>
            </a:extLst>
          </p:cNvPr>
          <p:cNvGrpSpPr/>
          <p:nvPr/>
        </p:nvGrpSpPr>
        <p:grpSpPr>
          <a:xfrm>
            <a:off x="681892" y="1817128"/>
            <a:ext cx="2850021" cy="3539698"/>
            <a:chOff x="667763" y="2756580"/>
            <a:chExt cx="2850021" cy="3539698"/>
          </a:xfrm>
        </p:grpSpPr>
        <p:sp>
          <p:nvSpPr>
            <p:cNvPr id="7" name="Rectangle 6">
              <a:extLst>
                <a:ext uri="{FF2B5EF4-FFF2-40B4-BE49-F238E27FC236}">
                  <a16:creationId xmlns:a16="http://schemas.microsoft.com/office/drawing/2014/main" id="{60E1286D-97D2-4F9D-AFEC-5E4203B31724}"/>
                </a:ext>
              </a:extLst>
            </p:cNvPr>
            <p:cNvSpPr/>
            <p:nvPr/>
          </p:nvSpPr>
          <p:spPr>
            <a:xfrm rot="20985015">
              <a:off x="891094" y="3016953"/>
              <a:ext cx="2626690" cy="327932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924C9F4-4195-439B-96CC-5033F5E5393C}"/>
                </a:ext>
              </a:extLst>
            </p:cNvPr>
            <p:cNvSpPr/>
            <p:nvPr/>
          </p:nvSpPr>
          <p:spPr>
            <a:xfrm rot="20985015">
              <a:off x="796481" y="2929932"/>
              <a:ext cx="2626690" cy="327932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1E3CAE4-5803-4C92-BB0D-36E43E5B5713}"/>
                </a:ext>
              </a:extLst>
            </p:cNvPr>
            <p:cNvPicPr>
              <a:picLocks noChangeAspect="1"/>
            </p:cNvPicPr>
            <p:nvPr/>
          </p:nvPicPr>
          <p:blipFill>
            <a:blip r:embed="rId4"/>
            <a:stretch>
              <a:fillRect/>
            </a:stretch>
          </p:blipFill>
          <p:spPr>
            <a:xfrm rot="20976103">
              <a:off x="667763" y="2756580"/>
              <a:ext cx="2640688" cy="3389294"/>
            </a:xfrm>
            <a:prstGeom prst="rect">
              <a:avLst/>
            </a:prstGeom>
            <a:scene3d>
              <a:camera prst="orthographicFront"/>
              <a:lightRig rig="threePt" dir="t"/>
            </a:scene3d>
            <a:sp3d>
              <a:bevelT w="152400" h="50800" prst="softRound"/>
            </a:sp3d>
          </p:spPr>
        </p:pic>
      </p:grpSp>
      <p:sp>
        <p:nvSpPr>
          <p:cNvPr id="8" name="TextBox 7">
            <a:extLst>
              <a:ext uri="{FF2B5EF4-FFF2-40B4-BE49-F238E27FC236}">
                <a16:creationId xmlns:a16="http://schemas.microsoft.com/office/drawing/2014/main" id="{4614E8C7-1B93-4A70-95DE-835A1F491104}"/>
              </a:ext>
            </a:extLst>
          </p:cNvPr>
          <p:cNvSpPr txBox="1"/>
          <p:nvPr/>
        </p:nvSpPr>
        <p:spPr>
          <a:xfrm>
            <a:off x="1058280" y="5890478"/>
            <a:ext cx="10766942" cy="830997"/>
          </a:xfrm>
          <a:prstGeom prst="rect">
            <a:avLst/>
          </a:prstGeom>
          <a:noFill/>
        </p:spPr>
        <p:txBody>
          <a:bodyPr wrap="square" rtlCol="0">
            <a:spAutoFit/>
          </a:bodyPr>
          <a:lstStyle/>
          <a:p>
            <a:pPr algn="ctr"/>
            <a:r>
              <a:rPr lang="en-US" sz="2400" i="1" dirty="0">
                <a:solidFill>
                  <a:srgbClr val="FFFF00"/>
                </a:solidFill>
              </a:rPr>
              <a:t>NOTE:  The corresponding page of the Resource Guide (RG) will appear in </a:t>
            </a:r>
          </a:p>
          <a:p>
            <a:pPr algn="ctr"/>
            <a:r>
              <a:rPr lang="en-US" sz="2400" i="1" dirty="0">
                <a:solidFill>
                  <a:srgbClr val="FFFF00"/>
                </a:solidFill>
              </a:rPr>
              <a:t>the left, bottom corner of each slide in this brief. </a:t>
            </a:r>
          </a:p>
        </p:txBody>
      </p:sp>
      <p:cxnSp>
        <p:nvCxnSpPr>
          <p:cNvPr id="12" name="Straight Arrow Connector 11">
            <a:extLst>
              <a:ext uri="{FF2B5EF4-FFF2-40B4-BE49-F238E27FC236}">
                <a16:creationId xmlns:a16="http://schemas.microsoft.com/office/drawing/2014/main" id="{860B9F5F-56C7-4FFF-8367-DC12687BC2A1}"/>
              </a:ext>
            </a:extLst>
          </p:cNvPr>
          <p:cNvCxnSpPr>
            <a:cxnSpLocks/>
          </p:cNvCxnSpPr>
          <p:nvPr/>
        </p:nvCxnSpPr>
        <p:spPr>
          <a:xfrm flipH="1">
            <a:off x="1260551" y="6538912"/>
            <a:ext cx="1821862" cy="0"/>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90D4F7B2-9D5B-4634-8B19-7A7E42541066}"/>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92</a:t>
            </a:r>
            <a:endParaRPr lang="en-US" b="1" dirty="0">
              <a:solidFill>
                <a:schemeClr val="bg1"/>
              </a:solidFill>
            </a:endParaRPr>
          </a:p>
        </p:txBody>
      </p:sp>
    </p:spTree>
    <p:extLst>
      <p:ext uri="{BB962C8B-B14F-4D97-AF65-F5344CB8AC3E}">
        <p14:creationId xmlns:p14="http://schemas.microsoft.com/office/powerpoint/2010/main" val="199243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25000"/>
                    </a14:imgEffect>
                  </a14:imgLayer>
                </a14:imgProps>
              </a:ext>
              <a:ext uri="{28A0092B-C50C-407E-A947-70E740481C1C}">
                <a14:useLocalDpi xmlns:a14="http://schemas.microsoft.com/office/drawing/2010/main" val="0"/>
              </a:ext>
            </a:extLst>
          </a:blip>
          <a:stretch>
            <a:fillRect/>
          </a:stretch>
        </p:blipFill>
        <p:spPr>
          <a:xfrm>
            <a:off x="0" y="0"/>
            <a:ext cx="6102849" cy="1952898"/>
          </a:xfrm>
          <a:prstGeom prst="rect">
            <a:avLst/>
          </a:prstGeom>
        </p:spPr>
      </p:pic>
      <p:sp>
        <p:nvSpPr>
          <p:cNvPr id="2" name="Rectangle 1"/>
          <p:cNvSpPr/>
          <p:nvPr/>
        </p:nvSpPr>
        <p:spPr>
          <a:xfrm>
            <a:off x="413154" y="2209015"/>
            <a:ext cx="6096000" cy="4154984"/>
          </a:xfrm>
          <a:prstGeom prst="rect">
            <a:avLst/>
          </a:prstGeom>
        </p:spPr>
        <p:txBody>
          <a:bodyPr>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rPr>
              <a:t>Managing Your (MY) Transition</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rPr>
              <a:t>MOC Crosswalk</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rPr>
              <a:t>Financial Planning for Transition</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rPr>
              <a:t>VA Benefits and Services</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rPr>
              <a:t>Employment Fundamentals for Career Transition </a:t>
            </a: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rPr>
              <a:t>www.TAPevents.org</a:t>
            </a:r>
          </a:p>
        </p:txBody>
      </p:sp>
      <p:sp>
        <p:nvSpPr>
          <p:cNvPr id="5" name="Slide Number Placeholder 3">
            <a:extLst>
              <a:ext uri="{FF2B5EF4-FFF2-40B4-BE49-F238E27FC236}">
                <a16:creationId xmlns:a16="http://schemas.microsoft.com/office/drawing/2014/main" id="{021CBD83-6452-400D-9B55-E4031D404442}"/>
              </a:ext>
            </a:extLst>
          </p:cNvPr>
          <p:cNvSpPr>
            <a:spLocks noGrp="1"/>
          </p:cNvSpPr>
          <p:nvPr>
            <p:ph type="sldNum" sz="quarter" idx="12"/>
          </p:nvPr>
        </p:nvSpPr>
        <p:spPr>
          <a:xfrm>
            <a:off x="9287933" y="629419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927DA2A0-F65F-400C-86F4-C3D8704168E3}"/>
              </a:ext>
            </a:extLst>
          </p:cNvPr>
          <p:cNvCxnSpPr/>
          <p:nvPr/>
        </p:nvCxnSpPr>
        <p:spPr>
          <a:xfrm>
            <a:off x="0" y="1959625"/>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2063" y="-44090"/>
            <a:ext cx="9967294" cy="175432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TAP TRANSITION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ONLINE LEARNING (TOL)</a:t>
            </a:r>
          </a:p>
        </p:txBody>
      </p:sp>
      <p:sp>
        <p:nvSpPr>
          <p:cNvPr id="6" name="Rectangle 5"/>
          <p:cNvSpPr/>
          <p:nvPr/>
        </p:nvSpPr>
        <p:spPr>
          <a:xfrm>
            <a:off x="6442042" y="2103345"/>
            <a:ext cx="5336101" cy="4524315"/>
          </a:xfrm>
          <a:prstGeom prst="rect">
            <a:avLst/>
          </a:prstGeom>
        </p:spPr>
        <p:txBody>
          <a:bodyPr wrap="square">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DOL Employment Track: Employment Workshop (DOLEW)</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DOL Vocational Track: Career and Credential Exploration (C2E)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DOD Education Track: Managing Your (MY) Education (MYE)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SBA Entrepreneurship Track: Boots </a:t>
            </a: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to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Business (B2B)</a:t>
            </a:r>
          </a:p>
        </p:txBody>
      </p:sp>
      <p:sp>
        <p:nvSpPr>
          <p:cNvPr id="11" name="TextBox 10">
            <a:extLst>
              <a:ext uri="{FF2B5EF4-FFF2-40B4-BE49-F238E27FC236}">
                <a16:creationId xmlns:a16="http://schemas.microsoft.com/office/drawing/2014/main" id="{31A83E50-B088-4B7B-BFBF-6B148AA1A94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a:t>
            </a:r>
            <a:r>
              <a:rPr kumimoji="0" lang="en-U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22</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14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18533" y="0"/>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217142" y="1680519"/>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3237469" y="576615"/>
            <a:ext cx="8723109" cy="6232475"/>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a:t>
            </a: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Know Your VA Benefits</a:t>
            </a:r>
          </a:p>
          <a:p>
            <a:pPr marL="1371600" lvl="0" indent="-1371600">
              <a:spcAft>
                <a:spcPts val="600"/>
              </a:spcAft>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	Plan for Health/Mental Care and Health Insurance</a:t>
            </a:r>
          </a:p>
          <a:p>
            <a:pPr marL="1371600" lvl="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5: 	Plan for Civilian Employment/Vocational Training</a:t>
            </a:r>
          </a:p>
          <a:p>
            <a:pPr marL="1371600" lvl="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6: 	Learn About Federal Employment</a:t>
            </a:r>
          </a:p>
          <a:p>
            <a:pPr marL="1371600" lvl="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7:	Plan for Further Education</a:t>
            </a:r>
          </a:p>
          <a:p>
            <a:pPr marL="1371600" lvl="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8: 	Consider Starting a Business</a:t>
            </a:r>
          </a:p>
          <a:p>
            <a:pPr marL="1371600" lvl="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9: 	Explore Additional Information and Benefits</a:t>
            </a:r>
          </a:p>
          <a:p>
            <a:pPr marL="1371600" lvl="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10: 	Know Where to Go for Assistance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endParaRPr>
          </a:p>
        </p:txBody>
      </p:sp>
      <p:sp>
        <p:nvSpPr>
          <p:cNvPr id="7" name="Slide Number Placeholder 3">
            <a:extLst>
              <a:ext uri="{FF2B5EF4-FFF2-40B4-BE49-F238E27FC236}">
                <a16:creationId xmlns:a16="http://schemas.microsoft.com/office/drawing/2014/main" id="{F4C88C66-1D11-4830-8CF7-8C6B8E24E76A}"/>
              </a:ext>
            </a:extLst>
          </p:cNvPr>
          <p:cNvSpPr>
            <a:spLocks noGrp="1"/>
          </p:cNvSpPr>
          <p:nvPr>
            <p:ph type="sldNum" sz="quarter" idx="12"/>
          </p:nvPr>
        </p:nvSpPr>
        <p:spPr>
          <a:xfrm>
            <a:off x="9287933" y="6311132"/>
            <a:ext cx="2743200" cy="365125"/>
          </a:xfrm>
        </p:spPr>
        <p:txBody>
          <a:bodyPr/>
          <a:lstStyle/>
          <a:p>
            <a:fld id="{991D01DE-6527-4A0D-98D0-FC06B10F670A}" type="slidenum">
              <a:rPr lang="en-US" smtClean="0">
                <a:solidFill>
                  <a:schemeClr val="bg1"/>
                </a:solidFill>
              </a:rPr>
              <a:t>31</a:t>
            </a:fld>
            <a:endParaRPr lang="en-US" dirty="0">
              <a:solidFill>
                <a:schemeClr val="bg1"/>
              </a:solidFill>
            </a:endParaRPr>
          </a:p>
        </p:txBody>
      </p:sp>
      <p:sp>
        <p:nvSpPr>
          <p:cNvPr id="9" name="TextBox 8">
            <a:extLst>
              <a:ext uri="{FF2B5EF4-FFF2-40B4-BE49-F238E27FC236}">
                <a16:creationId xmlns:a16="http://schemas.microsoft.com/office/drawing/2014/main" id="{FCE58FAC-4FF8-42ED-A2DC-47D51732D04E}"/>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23</a:t>
            </a:r>
            <a:endParaRPr lang="en-US" b="1" dirty="0">
              <a:solidFill>
                <a:schemeClr val="bg1"/>
              </a:solidFill>
            </a:endParaRPr>
          </a:p>
        </p:txBody>
      </p:sp>
    </p:spTree>
    <p:extLst>
      <p:ext uri="{BB962C8B-B14F-4D97-AF65-F5344CB8AC3E}">
        <p14:creationId xmlns:p14="http://schemas.microsoft.com/office/powerpoint/2010/main" val="425285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FC9D075-8FB8-45C5-A190-DAF4621A993C}"/>
              </a:ext>
            </a:extLst>
          </p:cNvPr>
          <p:cNvPicPr>
            <a:picLocks noChangeAspect="1"/>
          </p:cNvPicPr>
          <p:nvPr/>
        </p:nvPicPr>
        <p:blipFill>
          <a:blip r:embed="rId4"/>
          <a:stretch>
            <a:fillRect/>
          </a:stretch>
        </p:blipFill>
        <p:spPr>
          <a:xfrm>
            <a:off x="30625" y="21011"/>
            <a:ext cx="5553071" cy="6815977"/>
          </a:xfrm>
          <a:prstGeom prst="rect">
            <a:avLst/>
          </a:prstGeom>
        </p:spPr>
      </p:pic>
      <p:grpSp>
        <p:nvGrpSpPr>
          <p:cNvPr id="41" name="Group 40">
            <a:extLst>
              <a:ext uri="{FF2B5EF4-FFF2-40B4-BE49-F238E27FC236}">
                <a16:creationId xmlns:a16="http://schemas.microsoft.com/office/drawing/2014/main" id="{82E0A989-7926-4BC7-8D79-543EEB2F9A98}"/>
              </a:ext>
            </a:extLst>
          </p:cNvPr>
          <p:cNvGrpSpPr/>
          <p:nvPr/>
        </p:nvGrpSpPr>
        <p:grpSpPr>
          <a:xfrm>
            <a:off x="5556244" y="1543479"/>
            <a:ext cx="630584" cy="5046204"/>
            <a:chOff x="5556244" y="1543479"/>
            <a:chExt cx="630584" cy="5046204"/>
          </a:xfrm>
        </p:grpSpPr>
        <p:grpSp>
          <p:nvGrpSpPr>
            <p:cNvPr id="2" name="Group 1">
              <a:extLst>
                <a:ext uri="{FF2B5EF4-FFF2-40B4-BE49-F238E27FC236}">
                  <a16:creationId xmlns:a16="http://schemas.microsoft.com/office/drawing/2014/main" id="{FE081733-41E8-4228-88FE-1E46B8E8805E}"/>
                </a:ext>
              </a:extLst>
            </p:cNvPr>
            <p:cNvGrpSpPr/>
            <p:nvPr/>
          </p:nvGrpSpPr>
          <p:grpSpPr>
            <a:xfrm>
              <a:off x="5556245" y="2478743"/>
              <a:ext cx="625106" cy="594830"/>
              <a:chOff x="6282818" y="2883335"/>
              <a:chExt cx="723463" cy="675412"/>
            </a:xfrm>
            <a:effectLst>
              <a:outerShdw blurRad="50800" dist="38100" algn="l" rotWithShape="0">
                <a:prstClr val="black">
                  <a:alpha val="40000"/>
                </a:prstClr>
              </a:outerShdw>
            </a:effectLst>
          </p:grpSpPr>
          <p:sp>
            <p:nvSpPr>
              <p:cNvPr id="3" name="Oval 2">
                <a:extLst>
                  <a:ext uri="{FF2B5EF4-FFF2-40B4-BE49-F238E27FC236}">
                    <a16:creationId xmlns:a16="http://schemas.microsoft.com/office/drawing/2014/main" id="{D05A752C-6D79-47FC-A193-9C804BE0A81F}"/>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sp>
            <p:nvSpPr>
              <p:cNvPr id="4" name="Oval 3">
                <a:extLst>
                  <a:ext uri="{FF2B5EF4-FFF2-40B4-BE49-F238E27FC236}">
                    <a16:creationId xmlns:a16="http://schemas.microsoft.com/office/drawing/2014/main" id="{4B2ED2EF-62DB-40BB-A714-023FB2AFA81E}"/>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grpSp>
        <p:sp>
          <p:nvSpPr>
            <p:cNvPr id="5" name="Rectangle 4">
              <a:extLst>
                <a:ext uri="{FF2B5EF4-FFF2-40B4-BE49-F238E27FC236}">
                  <a16:creationId xmlns:a16="http://schemas.microsoft.com/office/drawing/2014/main" id="{4B0802AC-736A-45E5-8E9E-98259782C607}"/>
                </a:ext>
              </a:extLst>
            </p:cNvPr>
            <p:cNvSpPr/>
            <p:nvPr/>
          </p:nvSpPr>
          <p:spPr>
            <a:xfrm>
              <a:off x="5614934" y="2404370"/>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pperplate Gothic Bold" panose="020E0705020206020404" pitchFamily="34" charset="0"/>
                </a:rPr>
                <a:t>2</a:t>
              </a:r>
            </a:p>
          </p:txBody>
        </p:sp>
        <p:grpSp>
          <p:nvGrpSpPr>
            <p:cNvPr id="6" name="Group 5">
              <a:extLst>
                <a:ext uri="{FF2B5EF4-FFF2-40B4-BE49-F238E27FC236}">
                  <a16:creationId xmlns:a16="http://schemas.microsoft.com/office/drawing/2014/main" id="{B2F5990D-42F2-4DAA-B882-D060EB7B293E}"/>
                </a:ext>
              </a:extLst>
            </p:cNvPr>
            <p:cNvGrpSpPr/>
            <p:nvPr/>
          </p:nvGrpSpPr>
          <p:grpSpPr>
            <a:xfrm>
              <a:off x="5561722" y="3323849"/>
              <a:ext cx="625106" cy="594830"/>
              <a:chOff x="6282818" y="2883335"/>
              <a:chExt cx="723463" cy="675412"/>
            </a:xfrm>
            <a:effectLst>
              <a:outerShdw blurRad="50800" dist="38100" algn="l" rotWithShape="0">
                <a:prstClr val="black">
                  <a:alpha val="40000"/>
                </a:prstClr>
              </a:outerShdw>
            </a:effectLst>
          </p:grpSpPr>
          <p:sp>
            <p:nvSpPr>
              <p:cNvPr id="7" name="Oval 6">
                <a:extLst>
                  <a:ext uri="{FF2B5EF4-FFF2-40B4-BE49-F238E27FC236}">
                    <a16:creationId xmlns:a16="http://schemas.microsoft.com/office/drawing/2014/main" id="{05D25760-D13A-4EE7-9AAF-954FBF192694}"/>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sp>
            <p:nvSpPr>
              <p:cNvPr id="8" name="Oval 7">
                <a:extLst>
                  <a:ext uri="{FF2B5EF4-FFF2-40B4-BE49-F238E27FC236}">
                    <a16:creationId xmlns:a16="http://schemas.microsoft.com/office/drawing/2014/main" id="{6B0027F2-3D38-4229-A590-9DD772FE2564}"/>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grpSp>
        <p:sp>
          <p:nvSpPr>
            <p:cNvPr id="9" name="Rectangle 8">
              <a:extLst>
                <a:ext uri="{FF2B5EF4-FFF2-40B4-BE49-F238E27FC236}">
                  <a16:creationId xmlns:a16="http://schemas.microsoft.com/office/drawing/2014/main" id="{CDB76A6F-1F8B-4FBC-A444-485D14C7F6CA}"/>
                </a:ext>
              </a:extLst>
            </p:cNvPr>
            <p:cNvSpPr/>
            <p:nvPr/>
          </p:nvSpPr>
          <p:spPr>
            <a:xfrm>
              <a:off x="5620411" y="3249476"/>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pperplate Gothic Bold" panose="020E0705020206020404" pitchFamily="34" charset="0"/>
                </a:rPr>
                <a:t>3</a:t>
              </a:r>
            </a:p>
          </p:txBody>
        </p:sp>
        <p:grpSp>
          <p:nvGrpSpPr>
            <p:cNvPr id="10" name="Group 9">
              <a:extLst>
                <a:ext uri="{FF2B5EF4-FFF2-40B4-BE49-F238E27FC236}">
                  <a16:creationId xmlns:a16="http://schemas.microsoft.com/office/drawing/2014/main" id="{F576D5F4-CBC7-47B5-A898-19400C4D9717}"/>
                </a:ext>
              </a:extLst>
            </p:cNvPr>
            <p:cNvGrpSpPr/>
            <p:nvPr/>
          </p:nvGrpSpPr>
          <p:grpSpPr>
            <a:xfrm>
              <a:off x="5556244" y="4193119"/>
              <a:ext cx="625106" cy="594830"/>
              <a:chOff x="6282818" y="2883335"/>
              <a:chExt cx="723463" cy="675412"/>
            </a:xfrm>
            <a:effectLst>
              <a:outerShdw blurRad="50800" dist="38100" algn="l" rotWithShape="0">
                <a:prstClr val="black">
                  <a:alpha val="40000"/>
                </a:prstClr>
              </a:outerShdw>
            </a:effectLst>
          </p:grpSpPr>
          <p:sp>
            <p:nvSpPr>
              <p:cNvPr id="11" name="Oval 10">
                <a:extLst>
                  <a:ext uri="{FF2B5EF4-FFF2-40B4-BE49-F238E27FC236}">
                    <a16:creationId xmlns:a16="http://schemas.microsoft.com/office/drawing/2014/main" id="{DAB2EF0A-B616-435D-9E45-C9F6959FF005}"/>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sp>
            <p:nvSpPr>
              <p:cNvPr id="12" name="Oval 11">
                <a:extLst>
                  <a:ext uri="{FF2B5EF4-FFF2-40B4-BE49-F238E27FC236}">
                    <a16:creationId xmlns:a16="http://schemas.microsoft.com/office/drawing/2014/main" id="{30949FCB-3650-4605-A86E-1164EBA60639}"/>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grpSp>
        <p:sp>
          <p:nvSpPr>
            <p:cNvPr id="13" name="Rectangle 12">
              <a:extLst>
                <a:ext uri="{FF2B5EF4-FFF2-40B4-BE49-F238E27FC236}">
                  <a16:creationId xmlns:a16="http://schemas.microsoft.com/office/drawing/2014/main" id="{6831643F-0181-43C4-A432-872831D824C5}"/>
                </a:ext>
              </a:extLst>
            </p:cNvPr>
            <p:cNvSpPr/>
            <p:nvPr/>
          </p:nvSpPr>
          <p:spPr>
            <a:xfrm>
              <a:off x="5588429" y="4118746"/>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pperplate Gothic Bold" panose="020E0705020206020404" pitchFamily="34" charset="0"/>
                </a:rPr>
                <a:t>4</a:t>
              </a:r>
            </a:p>
          </p:txBody>
        </p:sp>
        <p:grpSp>
          <p:nvGrpSpPr>
            <p:cNvPr id="14" name="Group 13">
              <a:extLst>
                <a:ext uri="{FF2B5EF4-FFF2-40B4-BE49-F238E27FC236}">
                  <a16:creationId xmlns:a16="http://schemas.microsoft.com/office/drawing/2014/main" id="{7085A6CD-1BD0-48A7-B372-7C488CDD44E2}"/>
                </a:ext>
              </a:extLst>
            </p:cNvPr>
            <p:cNvGrpSpPr/>
            <p:nvPr/>
          </p:nvGrpSpPr>
          <p:grpSpPr>
            <a:xfrm>
              <a:off x="5556245" y="5062389"/>
              <a:ext cx="625106" cy="594830"/>
              <a:chOff x="6282818" y="2883335"/>
              <a:chExt cx="723463" cy="675412"/>
            </a:xfrm>
            <a:effectLst>
              <a:outerShdw blurRad="50800" dist="38100" algn="l" rotWithShape="0">
                <a:prstClr val="black">
                  <a:alpha val="40000"/>
                </a:prstClr>
              </a:outerShdw>
            </a:effectLst>
          </p:grpSpPr>
          <p:sp>
            <p:nvSpPr>
              <p:cNvPr id="15" name="Oval 14">
                <a:extLst>
                  <a:ext uri="{FF2B5EF4-FFF2-40B4-BE49-F238E27FC236}">
                    <a16:creationId xmlns:a16="http://schemas.microsoft.com/office/drawing/2014/main" id="{92ADC9AA-3884-43D3-8238-EDD489A27997}"/>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sp>
            <p:nvSpPr>
              <p:cNvPr id="16" name="Oval 15">
                <a:extLst>
                  <a:ext uri="{FF2B5EF4-FFF2-40B4-BE49-F238E27FC236}">
                    <a16:creationId xmlns:a16="http://schemas.microsoft.com/office/drawing/2014/main" id="{95644E59-2235-44C6-99FB-ADB35BA37D93}"/>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grpSp>
        <p:sp>
          <p:nvSpPr>
            <p:cNvPr id="17" name="Rectangle 16">
              <a:extLst>
                <a:ext uri="{FF2B5EF4-FFF2-40B4-BE49-F238E27FC236}">
                  <a16:creationId xmlns:a16="http://schemas.microsoft.com/office/drawing/2014/main" id="{83466C30-61E8-4532-A327-D93FD38B9A40}"/>
                </a:ext>
              </a:extLst>
            </p:cNvPr>
            <p:cNvSpPr/>
            <p:nvPr/>
          </p:nvSpPr>
          <p:spPr>
            <a:xfrm>
              <a:off x="5614934" y="4988016"/>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pperplate Gothic Bold" panose="020E0705020206020404" pitchFamily="34" charset="0"/>
                </a:rPr>
                <a:t>5</a:t>
              </a:r>
            </a:p>
          </p:txBody>
        </p:sp>
        <p:grpSp>
          <p:nvGrpSpPr>
            <p:cNvPr id="18" name="Group 17">
              <a:extLst>
                <a:ext uri="{FF2B5EF4-FFF2-40B4-BE49-F238E27FC236}">
                  <a16:creationId xmlns:a16="http://schemas.microsoft.com/office/drawing/2014/main" id="{5365A214-B6CB-4DAB-82C8-CCA110E35274}"/>
                </a:ext>
              </a:extLst>
            </p:cNvPr>
            <p:cNvGrpSpPr/>
            <p:nvPr/>
          </p:nvGrpSpPr>
          <p:grpSpPr>
            <a:xfrm>
              <a:off x="5556245" y="5956170"/>
              <a:ext cx="625106" cy="594830"/>
              <a:chOff x="6282818" y="2883335"/>
              <a:chExt cx="723463" cy="675412"/>
            </a:xfrm>
            <a:effectLst>
              <a:outerShdw blurRad="50800" dist="38100" algn="l" rotWithShape="0">
                <a:prstClr val="black">
                  <a:alpha val="40000"/>
                </a:prstClr>
              </a:outerShdw>
            </a:effectLst>
          </p:grpSpPr>
          <p:sp>
            <p:nvSpPr>
              <p:cNvPr id="19" name="Oval 18">
                <a:extLst>
                  <a:ext uri="{FF2B5EF4-FFF2-40B4-BE49-F238E27FC236}">
                    <a16:creationId xmlns:a16="http://schemas.microsoft.com/office/drawing/2014/main" id="{14CFCA8F-1A91-4A68-88CA-FD91A9D2D1BF}"/>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sp>
            <p:nvSpPr>
              <p:cNvPr id="20" name="Oval 19">
                <a:extLst>
                  <a:ext uri="{FF2B5EF4-FFF2-40B4-BE49-F238E27FC236}">
                    <a16:creationId xmlns:a16="http://schemas.microsoft.com/office/drawing/2014/main" id="{22A5803C-316E-47CE-9566-F03B8A9D03A1}"/>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grpSp>
        <p:sp>
          <p:nvSpPr>
            <p:cNvPr id="21" name="Rectangle 20">
              <a:extLst>
                <a:ext uri="{FF2B5EF4-FFF2-40B4-BE49-F238E27FC236}">
                  <a16:creationId xmlns:a16="http://schemas.microsoft.com/office/drawing/2014/main" id="{51CEACEF-EA8E-427C-AB98-83C053730A84}"/>
                </a:ext>
              </a:extLst>
            </p:cNvPr>
            <p:cNvSpPr/>
            <p:nvPr/>
          </p:nvSpPr>
          <p:spPr>
            <a:xfrm>
              <a:off x="5614934" y="5881797"/>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pperplate Gothic Bold" panose="020E0705020206020404" pitchFamily="34" charset="0"/>
                </a:rPr>
                <a:t>6</a:t>
              </a:r>
            </a:p>
          </p:txBody>
        </p:sp>
        <p:grpSp>
          <p:nvGrpSpPr>
            <p:cNvPr id="26" name="Group 25">
              <a:extLst>
                <a:ext uri="{FF2B5EF4-FFF2-40B4-BE49-F238E27FC236}">
                  <a16:creationId xmlns:a16="http://schemas.microsoft.com/office/drawing/2014/main" id="{65B36ACB-FA05-42C2-8C93-B9566D84EBE2}"/>
                </a:ext>
              </a:extLst>
            </p:cNvPr>
            <p:cNvGrpSpPr/>
            <p:nvPr/>
          </p:nvGrpSpPr>
          <p:grpSpPr>
            <a:xfrm>
              <a:off x="5557531" y="1617852"/>
              <a:ext cx="625106" cy="594830"/>
              <a:chOff x="6282818" y="2883335"/>
              <a:chExt cx="723463" cy="675412"/>
            </a:xfrm>
            <a:effectLst>
              <a:outerShdw blurRad="50800" dist="38100" algn="l" rotWithShape="0">
                <a:prstClr val="black">
                  <a:alpha val="40000"/>
                </a:prstClr>
              </a:outerShdw>
            </a:effectLst>
          </p:grpSpPr>
          <p:sp>
            <p:nvSpPr>
              <p:cNvPr id="27" name="Oval 26">
                <a:extLst>
                  <a:ext uri="{FF2B5EF4-FFF2-40B4-BE49-F238E27FC236}">
                    <a16:creationId xmlns:a16="http://schemas.microsoft.com/office/drawing/2014/main" id="{42A4539C-4421-4B30-BE46-681B73F85D5B}"/>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sp>
            <p:nvSpPr>
              <p:cNvPr id="28" name="Oval 27">
                <a:extLst>
                  <a:ext uri="{FF2B5EF4-FFF2-40B4-BE49-F238E27FC236}">
                    <a16:creationId xmlns:a16="http://schemas.microsoft.com/office/drawing/2014/main" id="{C34B5CB2-A34D-4097-976C-649A110CD4B7}"/>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grpSp>
        <p:sp>
          <p:nvSpPr>
            <p:cNvPr id="29" name="Rectangle 28">
              <a:extLst>
                <a:ext uri="{FF2B5EF4-FFF2-40B4-BE49-F238E27FC236}">
                  <a16:creationId xmlns:a16="http://schemas.microsoft.com/office/drawing/2014/main" id="{8E7D29D4-3302-40F1-BA70-E5A5850A2CEF}"/>
                </a:ext>
              </a:extLst>
            </p:cNvPr>
            <p:cNvSpPr/>
            <p:nvPr/>
          </p:nvSpPr>
          <p:spPr>
            <a:xfrm>
              <a:off x="5616220" y="1543479"/>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pperplate Gothic Bold" panose="020E0705020206020404" pitchFamily="34" charset="0"/>
                </a:rPr>
                <a:t>1</a:t>
              </a:r>
            </a:p>
          </p:txBody>
        </p:sp>
      </p:grpSp>
      <p:sp>
        <p:nvSpPr>
          <p:cNvPr id="32" name="TextBox 31">
            <a:extLst>
              <a:ext uri="{FF2B5EF4-FFF2-40B4-BE49-F238E27FC236}">
                <a16:creationId xmlns:a16="http://schemas.microsoft.com/office/drawing/2014/main" id="{241F20CE-5E77-4EEA-9F26-E962F28A01A1}"/>
              </a:ext>
            </a:extLst>
          </p:cNvPr>
          <p:cNvSpPr txBox="1"/>
          <p:nvPr/>
        </p:nvSpPr>
        <p:spPr>
          <a:xfrm>
            <a:off x="657524" y="203969"/>
            <a:ext cx="3543416"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VA BENEFITS AND SERVICES</a:t>
            </a:r>
          </a:p>
        </p:txBody>
      </p:sp>
      <p:sp>
        <p:nvSpPr>
          <p:cNvPr id="35" name="TextBox 34">
            <a:extLst>
              <a:ext uri="{FF2B5EF4-FFF2-40B4-BE49-F238E27FC236}">
                <a16:creationId xmlns:a16="http://schemas.microsoft.com/office/drawing/2014/main" id="{C61B0307-55A2-4521-B0DD-6FF2D36F4CB0}"/>
              </a:ext>
            </a:extLst>
          </p:cNvPr>
          <p:cNvSpPr txBox="1"/>
          <p:nvPr/>
        </p:nvSpPr>
        <p:spPr>
          <a:xfrm>
            <a:off x="5431106" y="1507404"/>
            <a:ext cx="6388483" cy="5057667"/>
          </a:xfrm>
          <a:prstGeom prst="rect">
            <a:avLst/>
          </a:prstGeom>
          <a:noFill/>
        </p:spPr>
        <p:txBody>
          <a:bodyPr wrap="square" rtlCol="0">
            <a:spAutoFit/>
          </a:bodyPr>
          <a:lstStyle/>
          <a:p>
            <a:pPr marR="0" lvl="2" algn="l" defTabSz="457200" rtl="0" eaLnBrk="1" fontAlgn="auto" latinLnBrk="0" hangingPunct="1">
              <a:lnSpc>
                <a:spcPct val="150000"/>
              </a:lnSpc>
              <a:spcBef>
                <a:spcPts val="0"/>
              </a:spcBef>
              <a:spcAft>
                <a:spcPts val="1800"/>
              </a:spcAft>
              <a:buClrTx/>
              <a:buSzTx/>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Navigating the Journey</a:t>
            </a:r>
          </a:p>
          <a:p>
            <a:pPr marR="0" lvl="2" algn="l" defTabSz="457200" rtl="0" eaLnBrk="1" fontAlgn="auto" latinLnBrk="0" hangingPunct="1">
              <a:lnSpc>
                <a:spcPct val="150000"/>
              </a:lnSpc>
              <a:spcBef>
                <a:spcPts val="0"/>
              </a:spcBef>
              <a:spcAft>
                <a:spcPts val="1800"/>
              </a:spcAft>
              <a:buClrTx/>
              <a:buSzTx/>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Supporting Yourself and Your Family</a:t>
            </a:r>
          </a:p>
          <a:p>
            <a:pPr marR="0" lvl="2" algn="l" defTabSz="457200" rtl="0" eaLnBrk="1" fontAlgn="auto" latinLnBrk="0" hangingPunct="1">
              <a:lnSpc>
                <a:spcPct val="150000"/>
              </a:lnSpc>
              <a:spcBef>
                <a:spcPts val="0"/>
              </a:spcBef>
              <a:spcAft>
                <a:spcPts val="1800"/>
              </a:spcAft>
              <a:buClrTx/>
              <a:buSzTx/>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Getting Career Ready</a:t>
            </a:r>
          </a:p>
          <a:p>
            <a:pPr marR="0" lvl="2" algn="l" defTabSz="457200" rtl="0" eaLnBrk="1" fontAlgn="auto" latinLnBrk="0" hangingPunct="1">
              <a:lnSpc>
                <a:spcPct val="150000"/>
              </a:lnSpc>
              <a:spcBef>
                <a:spcPts val="0"/>
              </a:spcBef>
              <a:spcAft>
                <a:spcPts val="1800"/>
              </a:spcAft>
              <a:buClrTx/>
              <a:buSzTx/>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Finding a Place to Live</a:t>
            </a:r>
          </a:p>
          <a:p>
            <a:pPr marR="0" lvl="2" algn="l" defTabSz="457200" rtl="0" eaLnBrk="1" fontAlgn="auto" latinLnBrk="0" hangingPunct="1">
              <a:lnSpc>
                <a:spcPct val="150000"/>
              </a:lnSpc>
              <a:spcBef>
                <a:spcPts val="0"/>
              </a:spcBef>
              <a:spcAft>
                <a:spcPts val="1800"/>
              </a:spcAft>
              <a:buClrTx/>
              <a:buSzTx/>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Maintaining Your Health</a:t>
            </a:r>
          </a:p>
          <a:p>
            <a:pPr marR="0" lvl="2" algn="l" defTabSz="457200" rtl="0" eaLnBrk="1" fontAlgn="auto" latinLnBrk="0" hangingPunct="1">
              <a:lnSpc>
                <a:spcPct val="150000"/>
              </a:lnSpc>
              <a:spcBef>
                <a:spcPts val="0"/>
              </a:spcBef>
              <a:spcAft>
                <a:spcPts val="1800"/>
              </a:spcAft>
              <a:buClrTx/>
              <a:buSzTx/>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Connecting with Your Community</a:t>
            </a:r>
          </a:p>
        </p:txBody>
      </p:sp>
      <p:sp>
        <p:nvSpPr>
          <p:cNvPr id="36" name="TextBox 35">
            <a:extLst>
              <a:ext uri="{FF2B5EF4-FFF2-40B4-BE49-F238E27FC236}">
                <a16:creationId xmlns:a16="http://schemas.microsoft.com/office/drawing/2014/main" id="{53485AD1-CC82-425D-AEB3-B444CCB8AEB2}"/>
              </a:ext>
            </a:extLst>
          </p:cNvPr>
          <p:cNvSpPr txBox="1"/>
          <p:nvPr/>
        </p:nvSpPr>
        <p:spPr>
          <a:xfrm>
            <a:off x="5556244" y="339096"/>
            <a:ext cx="6601306"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VA Benefits Advisors </a:t>
            </a:r>
            <a:r>
              <a:rPr lang="en-US" sz="2800" dirty="0">
                <a:solidFill>
                  <a:prstClr val="white"/>
                </a:solidFill>
                <a:latin typeface="Calibri" panose="020F0502020204030204"/>
              </a:rPr>
              <a:t>discuss VA benefits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over 6 modules:</a:t>
            </a:r>
          </a:p>
        </p:txBody>
      </p:sp>
      <p:cxnSp>
        <p:nvCxnSpPr>
          <p:cNvPr id="38" name="Straight Connector 37">
            <a:extLst>
              <a:ext uri="{FF2B5EF4-FFF2-40B4-BE49-F238E27FC236}">
                <a16:creationId xmlns:a16="http://schemas.microsoft.com/office/drawing/2014/main" id="{65B8B9BA-675C-4F02-A193-B2C5F2E736D0}"/>
              </a:ext>
            </a:extLst>
          </p:cNvPr>
          <p:cNvCxnSpPr>
            <a:cxnSpLocks/>
          </p:cNvCxnSpPr>
          <p:nvPr/>
        </p:nvCxnSpPr>
        <p:spPr>
          <a:xfrm>
            <a:off x="5614934" y="1311803"/>
            <a:ext cx="5433392" cy="0"/>
          </a:xfrm>
          <a:prstGeom prst="line">
            <a:avLst/>
          </a:prstGeom>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FBBABEA4-5D65-4DE3-B7B4-4F38646CEED3}"/>
              </a:ext>
            </a:extLst>
          </p:cNvPr>
          <p:cNvPicPr>
            <a:picLocks noChangeAspect="1"/>
          </p:cNvPicPr>
          <p:nvPr/>
        </p:nvPicPr>
        <p:blipFill>
          <a:blip r:embed="rId5"/>
          <a:stretch>
            <a:fillRect/>
          </a:stretch>
        </p:blipFill>
        <p:spPr>
          <a:xfrm rot="21039923">
            <a:off x="498834" y="4029315"/>
            <a:ext cx="4391790" cy="1917403"/>
          </a:xfrm>
          <a:prstGeom prst="rect">
            <a:avLst/>
          </a:prstGeom>
          <a:ln>
            <a:solidFill>
              <a:schemeClr val="bg1">
                <a:lumMod val="75000"/>
              </a:schemeClr>
            </a:solidFill>
          </a:ln>
          <a:effectLst>
            <a:outerShdw blurRad="88900" dist="292100" dir="2220000" sx="102000" sy="102000" algn="tl" rotWithShape="0">
              <a:prstClr val="black">
                <a:alpha val="40000"/>
              </a:prstClr>
            </a:outerShdw>
          </a:effectLst>
          <a:scene3d>
            <a:camera prst="orthographicFront"/>
            <a:lightRig rig="threePt" dir="t"/>
          </a:scene3d>
          <a:sp3d>
            <a:bevelT w="165100" prst="coolSlant"/>
          </a:sp3d>
        </p:spPr>
      </p:pic>
      <p:sp>
        <p:nvSpPr>
          <p:cNvPr id="47" name="Slide Number Placeholder 3">
            <a:extLst>
              <a:ext uri="{FF2B5EF4-FFF2-40B4-BE49-F238E27FC236}">
                <a16:creationId xmlns:a16="http://schemas.microsoft.com/office/drawing/2014/main" id="{1E6CD540-86DD-4AD6-86BA-061BC2DC2D62}"/>
              </a:ext>
            </a:extLst>
          </p:cNvPr>
          <p:cNvSpPr>
            <a:spLocks noGrp="1"/>
          </p:cNvSpPr>
          <p:nvPr>
            <p:ph type="sldNum" sz="quarter" idx="12"/>
          </p:nvPr>
        </p:nvSpPr>
        <p:spPr>
          <a:xfrm>
            <a:off x="9310921" y="6394815"/>
            <a:ext cx="2743200" cy="365125"/>
          </a:xfrm>
        </p:spPr>
        <p:txBody>
          <a:bodyPr/>
          <a:lstStyle/>
          <a:p>
            <a:fld id="{991D01DE-6527-4A0D-98D0-FC06B10F670A}" type="slidenum">
              <a:rPr lang="en-US" smtClean="0">
                <a:solidFill>
                  <a:schemeClr val="bg1"/>
                </a:solidFill>
              </a:rPr>
              <a:t>32</a:t>
            </a:fld>
            <a:endParaRPr lang="en-US" dirty="0">
              <a:solidFill>
                <a:schemeClr val="bg1"/>
              </a:solidFill>
            </a:endParaRPr>
          </a:p>
        </p:txBody>
      </p:sp>
      <p:sp>
        <p:nvSpPr>
          <p:cNvPr id="39" name="TextBox 38">
            <a:extLst>
              <a:ext uri="{FF2B5EF4-FFF2-40B4-BE49-F238E27FC236}">
                <a16:creationId xmlns:a16="http://schemas.microsoft.com/office/drawing/2014/main" id="{075099C4-4F2A-488F-9D19-283F7021FD73}"/>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23</a:t>
            </a:r>
            <a:endParaRPr lang="en-US" b="1" dirty="0">
              <a:solidFill>
                <a:schemeClr val="bg1"/>
              </a:solidFill>
            </a:endParaRPr>
          </a:p>
        </p:txBody>
      </p:sp>
    </p:spTree>
    <p:extLst>
      <p:ext uri="{BB962C8B-B14F-4D97-AF65-F5344CB8AC3E}">
        <p14:creationId xmlns:p14="http://schemas.microsoft.com/office/powerpoint/2010/main" val="29018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7DEF48-6C7A-46E0-837D-7EF47861BE26}"/>
              </a:ext>
            </a:extLst>
          </p:cNvPr>
          <p:cNvPicPr>
            <a:picLocks noChangeAspect="1"/>
          </p:cNvPicPr>
          <p:nvPr/>
        </p:nvPicPr>
        <p:blipFill>
          <a:blip r:embed="rId4"/>
          <a:stretch>
            <a:fillRect/>
          </a:stretch>
        </p:blipFill>
        <p:spPr>
          <a:xfrm flipH="1">
            <a:off x="5345078" y="2032881"/>
            <a:ext cx="530892" cy="4825119"/>
          </a:xfrm>
          <a:prstGeom prst="rect">
            <a:avLst/>
          </a:prstGeom>
        </p:spPr>
      </p:pic>
      <p:sp>
        <p:nvSpPr>
          <p:cNvPr id="10" name="TextBox 9">
            <a:extLst>
              <a:ext uri="{FF2B5EF4-FFF2-40B4-BE49-F238E27FC236}">
                <a16:creationId xmlns:a16="http://schemas.microsoft.com/office/drawing/2014/main" id="{C8D02F7D-617C-4E68-9943-B02E1C25238A}"/>
              </a:ext>
            </a:extLst>
          </p:cNvPr>
          <p:cNvSpPr txBox="1"/>
          <p:nvPr/>
        </p:nvSpPr>
        <p:spPr>
          <a:xfrm>
            <a:off x="6189133" y="2398315"/>
            <a:ext cx="5842000" cy="3970318"/>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VA Education and Training Benefits</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Personalized Career Planning and Guidance (PCPG)</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Veteran Readiness &amp; Employment (VR&amp;E)</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VA Home Loan Guarantee</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VA Life Insurance</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VA Vet Centers</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VA Solid Start</a:t>
            </a:r>
          </a:p>
        </p:txBody>
      </p:sp>
      <p:sp>
        <p:nvSpPr>
          <p:cNvPr id="13" name="Slide Number Placeholder 3">
            <a:extLst>
              <a:ext uri="{FF2B5EF4-FFF2-40B4-BE49-F238E27FC236}">
                <a16:creationId xmlns:a16="http://schemas.microsoft.com/office/drawing/2014/main" id="{83102DFB-DEB4-4D0E-9609-ED77C876DEA0}"/>
              </a:ext>
            </a:extLst>
          </p:cNvPr>
          <p:cNvSpPr>
            <a:spLocks noGrp="1"/>
          </p:cNvSpPr>
          <p:nvPr>
            <p:ph type="sldNum" sz="quarter" idx="12"/>
          </p:nvPr>
        </p:nvSpPr>
        <p:spPr>
          <a:xfrm>
            <a:off x="9287933" y="629419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1815F1F-9125-46E1-90DB-CDB8970ED5B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a:t>
            </a:r>
            <a:r>
              <a:rPr kumimoji="0" lang="en-U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24</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CBC0A01-4748-4608-B55B-1B7DF8957050}"/>
              </a:ext>
            </a:extLst>
          </p:cNvPr>
          <p:cNvSpPr txBox="1"/>
          <p:nvPr/>
        </p:nvSpPr>
        <p:spPr>
          <a:xfrm>
            <a:off x="4970225" y="239890"/>
            <a:ext cx="5440913"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VA Information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Resource guide</a:t>
            </a:r>
          </a:p>
        </p:txBody>
      </p:sp>
      <p:sp>
        <p:nvSpPr>
          <p:cNvPr id="12" name="TextBox 11">
            <a:extLst>
              <a:ext uri="{FF2B5EF4-FFF2-40B4-BE49-F238E27FC236}">
                <a16:creationId xmlns:a16="http://schemas.microsoft.com/office/drawing/2014/main" id="{A08B75C7-792A-404E-8E15-24404C0CF1C6}"/>
              </a:ext>
            </a:extLst>
          </p:cNvPr>
          <p:cNvSpPr txBox="1"/>
          <p:nvPr/>
        </p:nvSpPr>
        <p:spPr>
          <a:xfrm>
            <a:off x="699166" y="2741134"/>
            <a:ext cx="5005027" cy="360098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VA Disability</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VA Health Administration</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VA Health Care</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VA Women’s Health</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Transition Care Management (TCM)</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VA Mental Health Care</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VA Dental Care</a:t>
            </a:r>
          </a:p>
        </p:txBody>
      </p:sp>
      <p:cxnSp>
        <p:nvCxnSpPr>
          <p:cNvPr id="36" name="Straight Connector 35">
            <a:extLst>
              <a:ext uri="{FF2B5EF4-FFF2-40B4-BE49-F238E27FC236}">
                <a16:creationId xmlns:a16="http://schemas.microsoft.com/office/drawing/2014/main" id="{E77C270E-2573-4D8C-9B42-14D692C5F88F}"/>
              </a:ext>
            </a:extLst>
          </p:cNvPr>
          <p:cNvCxnSpPr/>
          <p:nvPr/>
        </p:nvCxnSpPr>
        <p:spPr>
          <a:xfrm>
            <a:off x="-20319" y="2032881"/>
            <a:ext cx="12192000" cy="0"/>
          </a:xfrm>
          <a:prstGeom prst="line">
            <a:avLst/>
          </a:prstGeom>
          <a:ln w="57150">
            <a:solidFill>
              <a:srgbClr val="05A4EA"/>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D1732B58-5CDC-4201-AD59-31BD42260949}"/>
              </a:ext>
            </a:extLst>
          </p:cNvPr>
          <p:cNvPicPr>
            <a:picLocks noChangeAspect="1"/>
          </p:cNvPicPr>
          <p:nvPr/>
        </p:nvPicPr>
        <p:blipFill>
          <a:blip r:embed="rId5"/>
          <a:stretch>
            <a:fillRect/>
          </a:stretch>
        </p:blipFill>
        <p:spPr>
          <a:xfrm>
            <a:off x="699166" y="125315"/>
            <a:ext cx="2719765" cy="2388983"/>
          </a:xfrm>
          <a:prstGeom prst="rect">
            <a:avLst/>
          </a:prstGeom>
          <a:ln>
            <a:solidFill>
              <a:schemeClr val="tx1"/>
            </a:solidFill>
          </a:ln>
          <a:effectLst>
            <a:outerShdw blurRad="266700" dist="533400" dir="8940000" algn="ctr" rotWithShape="0">
              <a:srgbClr val="000000">
                <a:alpha val="43137"/>
              </a:srgbClr>
            </a:outerShdw>
          </a:effectLst>
        </p:spPr>
      </p:pic>
    </p:spTree>
    <p:extLst>
      <p:ext uri="{BB962C8B-B14F-4D97-AF65-F5344CB8AC3E}">
        <p14:creationId xmlns:p14="http://schemas.microsoft.com/office/powerpoint/2010/main" val="371301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6A3D753-1B47-4AC3-8E02-A3DB8CA3186B}"/>
              </a:ext>
            </a:extLst>
          </p:cNvPr>
          <p:cNvGrpSpPr/>
          <p:nvPr/>
        </p:nvGrpSpPr>
        <p:grpSpPr>
          <a:xfrm>
            <a:off x="286672" y="1885992"/>
            <a:ext cx="11430106" cy="3979148"/>
            <a:chOff x="295003" y="1439426"/>
            <a:chExt cx="11430106" cy="3979148"/>
          </a:xfrm>
        </p:grpSpPr>
        <p:sp>
          <p:nvSpPr>
            <p:cNvPr id="9" name="Parallelogram 8"/>
            <p:cNvSpPr/>
            <p:nvPr/>
          </p:nvSpPr>
          <p:spPr>
            <a:xfrm>
              <a:off x="756663" y="1439426"/>
              <a:ext cx="10968446" cy="3979148"/>
            </a:xfrm>
            <a:prstGeom prst="parallelogram">
              <a:avLst>
                <a:gd name="adj" fmla="val 68"/>
              </a:avLst>
            </a:prstGeom>
            <a:solidFill>
              <a:schemeClr val="bg1">
                <a:lumMod val="85000"/>
              </a:schemeClr>
            </a:solidFill>
            <a:ln>
              <a:noFill/>
            </a:ln>
            <a:effectLst>
              <a:outerShdw blurRad="228600" dist="292100" dir="3840000" sx="105000" sy="105000" algn="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Parallelogram 6"/>
            <p:cNvSpPr/>
            <p:nvPr/>
          </p:nvSpPr>
          <p:spPr>
            <a:xfrm>
              <a:off x="319170" y="3081440"/>
              <a:ext cx="1841862" cy="554610"/>
            </a:xfrm>
            <a:prstGeom prst="parallelogram">
              <a:avLst/>
            </a:prstGeom>
            <a:solidFill>
              <a:schemeClr val="bg1"/>
            </a:solidFill>
            <a:ln>
              <a:noFill/>
            </a:ln>
            <a:effectLst>
              <a:outerShdw blurRad="50800" dist="38100" dir="2700000" sx="104000" sy="104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Who</a:t>
              </a:r>
              <a:endParaRPr kumimoji="0" lang="en-US" sz="18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endParaRPr>
            </a:p>
          </p:txBody>
        </p:sp>
        <p:sp>
          <p:nvSpPr>
            <p:cNvPr id="6" name="Parallelogram 5"/>
            <p:cNvSpPr/>
            <p:nvPr/>
          </p:nvSpPr>
          <p:spPr>
            <a:xfrm>
              <a:off x="319170" y="1758179"/>
              <a:ext cx="1841862" cy="554610"/>
            </a:xfrm>
            <a:prstGeom prst="parallelogram">
              <a:avLst/>
            </a:prstGeom>
            <a:solidFill>
              <a:schemeClr val="bg1"/>
            </a:solidFill>
            <a:ln>
              <a:noFill/>
            </a:ln>
            <a:effectLst>
              <a:outerShdw blurRad="50800" dist="38100" dir="2700000" sx="104000" sy="104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What</a:t>
              </a:r>
            </a:p>
          </p:txBody>
        </p:sp>
        <p:sp>
          <p:nvSpPr>
            <p:cNvPr id="8" name="Parallelogram 7"/>
            <p:cNvSpPr/>
            <p:nvPr/>
          </p:nvSpPr>
          <p:spPr>
            <a:xfrm>
              <a:off x="295003" y="4411539"/>
              <a:ext cx="1841862" cy="554610"/>
            </a:xfrm>
            <a:prstGeom prst="parallelogram">
              <a:avLst/>
            </a:prstGeom>
            <a:solidFill>
              <a:schemeClr val="bg1"/>
            </a:solidFill>
            <a:ln>
              <a:noFill/>
            </a:ln>
            <a:effectLst>
              <a:outerShdw blurRad="50800" dist="38100" dir="2700000" sx="103000" sy="103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How</a:t>
              </a:r>
              <a:endParaRPr kumimoji="0" lang="en-US" sz="18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endParaRPr>
            </a:p>
          </p:txBody>
        </p:sp>
        <p:sp>
          <p:nvSpPr>
            <p:cNvPr id="5" name="Rectangle 4"/>
            <p:cNvSpPr/>
            <p:nvPr/>
          </p:nvSpPr>
          <p:spPr>
            <a:xfrm>
              <a:off x="2308533" y="1758179"/>
              <a:ext cx="9276663" cy="32316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360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Benefits Delivery at Discharge (BDD)  provides VA disability compensation (pay) from day of </a:t>
              </a:r>
              <a:r>
                <a:rPr kumimoji="0" lang="en-US" sz="2400" i="0" u="none" strike="noStrike" kern="1200" cap="none" spc="0" normalizeH="0" baseline="0" noProof="0" dirty="0" smtClean="0">
                  <a:ln>
                    <a:noFill/>
                  </a:ln>
                  <a:solidFill>
                    <a:prstClr val="black"/>
                  </a:solidFill>
                  <a:effectLst/>
                  <a:uLnTx/>
                  <a:uFillTx/>
                  <a:latin typeface="Calibri" panose="020F0502020204030204"/>
                  <a:ea typeface="+mn-ea"/>
                  <a:cs typeface="+mn-cs"/>
                </a:rPr>
                <a:t>discharge.</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360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Service members meeting</a:t>
              </a:r>
              <a:r>
                <a:rPr kumimoji="0" lang="en-US" sz="2400" i="0" u="none" strike="noStrike" kern="1200" cap="none" spc="0" normalizeH="0" noProof="0" dirty="0">
                  <a:ln>
                    <a:noFill/>
                  </a:ln>
                  <a:solidFill>
                    <a:prstClr val="black"/>
                  </a:solidFill>
                  <a:effectLst/>
                  <a:uLnTx/>
                  <a:uFillTx/>
                  <a:latin typeface="Calibri" panose="020F0502020204030204"/>
                  <a:ea typeface="+mn-ea"/>
                  <a:cs typeface="+mn-cs"/>
                </a:rPr>
                <a:t> the requirements</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 begin the BDD</a:t>
              </a:r>
              <a:r>
                <a:rPr kumimoji="0" lang="en-US" sz="2400" i="0" u="none" strike="noStrike" kern="1200" cap="none" spc="0" normalizeH="0" noProof="0" dirty="0">
                  <a:ln>
                    <a:noFill/>
                  </a:ln>
                  <a:solidFill>
                    <a:prstClr val="black"/>
                  </a:solidFill>
                  <a:effectLst/>
                  <a:uLnTx/>
                  <a:uFillTx/>
                  <a:latin typeface="Calibri" panose="020F0502020204030204"/>
                  <a:ea typeface="+mn-ea"/>
                  <a:cs typeface="+mn-cs"/>
                </a:rPr>
                <a:t> claim process </a:t>
              </a:r>
              <a:r>
                <a:rPr kumimoji="0" lang="en-US" sz="2400" b="1" i="0" strike="noStrike" kern="1200" cap="none" spc="0" normalizeH="0" noProof="0" dirty="0">
                  <a:ln>
                    <a:noFill/>
                  </a:ln>
                  <a:solidFill>
                    <a:prstClr val="black"/>
                  </a:solidFill>
                  <a:effectLst/>
                  <a:uLnTx/>
                  <a:uFillTx/>
                  <a:latin typeface="Calibri" panose="020F0502020204030204"/>
                  <a:ea typeface="+mn-ea"/>
                  <a:cs typeface="+mn-cs"/>
                </a:rPr>
                <a:t>within 180 – 90 days from </a:t>
              </a:r>
              <a:r>
                <a:rPr kumimoji="0" lang="en-US" sz="2400" b="1" i="0" strike="noStrike" kern="1200" cap="none" spc="0" normalizeH="0" noProof="0" dirty="0" smtClean="0">
                  <a:ln>
                    <a:noFill/>
                  </a:ln>
                  <a:solidFill>
                    <a:prstClr val="black"/>
                  </a:solidFill>
                  <a:effectLst/>
                  <a:uLnTx/>
                  <a:uFillTx/>
                  <a:latin typeface="Calibri" panose="020F0502020204030204"/>
                  <a:ea typeface="+mn-ea"/>
                  <a:cs typeface="+mn-cs"/>
                </a:rPr>
                <a:t>discharge.</a:t>
              </a:r>
              <a:endParaRPr kumimoji="0" lang="en-US" sz="2400" b="1" i="0" strike="noStrike" kern="1200" cap="none" spc="0" normalizeH="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360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Meet with a</a:t>
              </a:r>
              <a:r>
                <a:rPr kumimoji="0" lang="en-US" sz="2400" i="0" u="none" strike="noStrike" kern="1200" cap="none" spc="0" normalizeH="0" noProof="0" dirty="0">
                  <a:ln>
                    <a:noFill/>
                  </a:ln>
                  <a:solidFill>
                    <a:prstClr val="black"/>
                  </a:solidFill>
                  <a:effectLst/>
                  <a:uLnTx/>
                  <a:uFillTx/>
                  <a:latin typeface="Calibri" panose="020F0502020204030204"/>
                  <a:ea typeface="+mn-ea"/>
                  <a:cs typeface="+mn-cs"/>
                </a:rPr>
                <a:t> VA Benefits Advisor to determine if this option is right for </a:t>
              </a:r>
              <a:r>
                <a:rPr kumimoji="0" lang="en-US" sz="2400" i="0" u="none" strike="noStrike" kern="1200" cap="none" spc="0" normalizeH="0" noProof="0" dirty="0" smtClean="0">
                  <a:ln>
                    <a:noFill/>
                  </a:ln>
                  <a:solidFill>
                    <a:prstClr val="black"/>
                  </a:solidFill>
                  <a:effectLst/>
                  <a:uLnTx/>
                  <a:uFillTx/>
                  <a:latin typeface="Calibri" panose="020F0502020204030204"/>
                  <a:ea typeface="+mn-ea"/>
                  <a:cs typeface="+mn-cs"/>
                </a:rPr>
                <a:t>you.</a:t>
              </a: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Rectangle 1"/>
          <p:cNvSpPr/>
          <p:nvPr/>
        </p:nvSpPr>
        <p:spPr>
          <a:xfrm>
            <a:off x="840445" y="272308"/>
            <a:ext cx="10322560" cy="1374735"/>
          </a:xfrm>
          <a:prstGeom prst="rect">
            <a:avLst/>
          </a:prstGeom>
        </p:spPr>
        <p:txBody>
          <a:bodyPr wrap="square">
            <a:spAutoFit/>
          </a:bodyPr>
          <a:lstStyle/>
          <a:p>
            <a:pPr marL="0" marR="0" lvl="0" indent="0" algn="l" defTabSz="457200" rtl="0" eaLnBrk="1" fontAlgn="auto" latinLnBrk="0" hangingPunct="1">
              <a:lnSpc>
                <a:spcPts val="5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VA DISABILITY BENEFITS: </a:t>
            </a:r>
          </a:p>
          <a:p>
            <a:pPr marL="0" marR="0" lvl="0" indent="0" algn="l" defTabSz="457200" rtl="0" eaLnBrk="1" fontAlgn="auto" latinLnBrk="0" hangingPunct="1">
              <a:lnSpc>
                <a:spcPts val="5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Benefits</a:t>
            </a:r>
            <a:r>
              <a:rPr kumimoji="0" lang="en-US" sz="4800" b="0" i="0" u="none" strike="noStrike" kern="1200" cap="none" spc="0" normalizeH="0" noProof="0" dirty="0">
                <a:ln>
                  <a:noFill/>
                </a:ln>
                <a:solidFill>
                  <a:srgbClr val="00B0F0"/>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Delivery at Discharge</a:t>
            </a:r>
            <a:endParaRPr kumimoji="0" lang="en-US" sz="4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Franklin Gothic Demi" panose="020B0703020102020204" pitchFamily="34" charset="0"/>
              <a:ea typeface="+mn-ea"/>
              <a:cs typeface="+mn-cs"/>
            </a:endParaRPr>
          </a:p>
        </p:txBody>
      </p:sp>
      <p:sp>
        <p:nvSpPr>
          <p:cNvPr id="10" name="Slide Number Placeholder 3">
            <a:extLst>
              <a:ext uri="{FF2B5EF4-FFF2-40B4-BE49-F238E27FC236}">
                <a16:creationId xmlns:a16="http://schemas.microsoft.com/office/drawing/2014/main" id="{A391A951-3C8B-4124-A115-11F4FEA5C5DE}"/>
              </a:ext>
            </a:extLst>
          </p:cNvPr>
          <p:cNvSpPr>
            <a:spLocks noGrp="1"/>
          </p:cNvSpPr>
          <p:nvPr>
            <p:ph type="sldNum" sz="quarter" idx="12"/>
          </p:nvPr>
        </p:nvSpPr>
        <p:spPr>
          <a:xfrm>
            <a:off x="9301298" y="6403504"/>
            <a:ext cx="2743200" cy="365125"/>
          </a:xfrm>
        </p:spPr>
        <p:txBody>
          <a:bodyPr/>
          <a:lstStyle/>
          <a:p>
            <a:fld id="{991D01DE-6527-4A0D-98D0-FC06B10F670A}" type="slidenum">
              <a:rPr lang="en-US" smtClean="0">
                <a:solidFill>
                  <a:schemeClr val="bg1"/>
                </a:solidFill>
              </a:rPr>
              <a:t>34</a:t>
            </a:fld>
            <a:endParaRPr lang="en-US" dirty="0">
              <a:solidFill>
                <a:schemeClr val="bg1"/>
              </a:solidFill>
            </a:endParaRPr>
          </a:p>
        </p:txBody>
      </p:sp>
      <p:sp>
        <p:nvSpPr>
          <p:cNvPr id="13" name="TextBox 12">
            <a:extLst>
              <a:ext uri="{FF2B5EF4-FFF2-40B4-BE49-F238E27FC236}">
                <a16:creationId xmlns:a16="http://schemas.microsoft.com/office/drawing/2014/main" id="{3CB0D0D6-4734-4CF4-881C-B85E37961465}"/>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25</a:t>
            </a:r>
            <a:endParaRPr lang="en-US" b="1" dirty="0">
              <a:solidFill>
                <a:schemeClr val="bg1"/>
              </a:solidFill>
            </a:endParaRPr>
          </a:p>
        </p:txBody>
      </p:sp>
    </p:spTree>
    <p:extLst>
      <p:ext uri="{BB962C8B-B14F-4D97-AF65-F5344CB8AC3E}">
        <p14:creationId xmlns:p14="http://schemas.microsoft.com/office/powerpoint/2010/main" val="283839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83D86E4-0964-4484-8FF8-3C57A909933B}"/>
              </a:ext>
            </a:extLst>
          </p:cNvPr>
          <p:cNvPicPr>
            <a:picLocks noChangeAspect="1"/>
          </p:cNvPicPr>
          <p:nvPr/>
        </p:nvPicPr>
        <p:blipFill>
          <a:blip r:embed="rId4"/>
          <a:stretch>
            <a:fillRect/>
          </a:stretch>
        </p:blipFill>
        <p:spPr>
          <a:xfrm>
            <a:off x="33400" y="1114678"/>
            <a:ext cx="4869610" cy="5739037"/>
          </a:xfrm>
          <a:prstGeom prst="rect">
            <a:avLst/>
          </a:prstGeom>
        </p:spPr>
      </p:pic>
      <p:sp>
        <p:nvSpPr>
          <p:cNvPr id="3" name="Rectangle 2">
            <a:extLst>
              <a:ext uri="{FF2B5EF4-FFF2-40B4-BE49-F238E27FC236}">
                <a16:creationId xmlns:a16="http://schemas.microsoft.com/office/drawing/2014/main" id="{00AECB02-A5E2-4749-847E-6AC7B9ED41F0}"/>
              </a:ext>
            </a:extLst>
          </p:cNvPr>
          <p:cNvSpPr/>
          <p:nvPr/>
        </p:nvSpPr>
        <p:spPr>
          <a:xfrm>
            <a:off x="0" y="1114678"/>
            <a:ext cx="4922624" cy="5736399"/>
          </a:xfrm>
          <a:prstGeom prst="rect">
            <a:avLst/>
          </a:prstGeom>
          <a:solidFill>
            <a:srgbClr val="14335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2381833" y="129475"/>
            <a:ext cx="10318292"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rPr>
              <a:t>TRANSFER OF BENEFITS</a:t>
            </a:r>
          </a:p>
        </p:txBody>
      </p:sp>
      <p:sp>
        <p:nvSpPr>
          <p:cNvPr id="5" name="Round Diagonal Corner Rectangle 4"/>
          <p:cNvSpPr/>
          <p:nvPr/>
        </p:nvSpPr>
        <p:spPr>
          <a:xfrm>
            <a:off x="33399" y="1591686"/>
            <a:ext cx="4696868" cy="2305399"/>
          </a:xfrm>
          <a:prstGeom prst="round2DiagRect">
            <a:avLst/>
          </a:prstGeom>
          <a:solidFill>
            <a:schemeClr val="accent1">
              <a:lumMod val="40000"/>
              <a:lumOff val="60000"/>
            </a:schemeClr>
          </a:solidFill>
          <a:ln>
            <a:solidFill>
              <a:srgbClr val="052E47"/>
            </a:solidFill>
          </a:ln>
          <a:effectLst>
            <a:outerShdw blurRad="266700" dist="431800" dir="3300000" sx="107000" sy="107000" algn="t" rotWithShape="0">
              <a:schemeClr val="bg2">
                <a:lumMod val="25000"/>
                <a:alpha val="40000"/>
              </a:scheme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lang="en-US" sz="2400" b="1" dirty="0">
                <a:solidFill>
                  <a:schemeClr val="tx1"/>
                </a:solidFill>
              </a:rPr>
              <a:t>Failure to complete the obligated Service before separating may require any benefits used to be repaid.</a:t>
            </a:r>
          </a:p>
        </p:txBody>
      </p:sp>
      <p:sp>
        <p:nvSpPr>
          <p:cNvPr id="6" name="Slide Number Placeholder 3">
            <a:extLst>
              <a:ext uri="{FF2B5EF4-FFF2-40B4-BE49-F238E27FC236}">
                <a16:creationId xmlns:a16="http://schemas.microsoft.com/office/drawing/2014/main" id="{DF46C3C5-CF67-40BD-A5B6-81F80774FA56}"/>
              </a:ext>
            </a:extLst>
          </p:cNvPr>
          <p:cNvSpPr>
            <a:spLocks noGrp="1"/>
          </p:cNvSpPr>
          <p:nvPr>
            <p:ph type="sldNum" sz="quarter" idx="12"/>
          </p:nvPr>
        </p:nvSpPr>
        <p:spPr>
          <a:xfrm>
            <a:off x="9457282" y="10464431"/>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3EFD9A2-993C-4430-ACAC-1E0C0F8463BE}"/>
              </a:ext>
            </a:extLst>
          </p:cNvPr>
          <p:cNvSpPr/>
          <p:nvPr/>
        </p:nvSpPr>
        <p:spPr>
          <a:xfrm>
            <a:off x="5237485" y="2311466"/>
            <a:ext cx="6639653"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Criteria for active-duty Service member to transfer Post-9/11 GI Bill </a:t>
            </a:r>
            <a:r>
              <a:rPr lang="en-US" sz="2800" noProof="0" dirty="0">
                <a:solidFill>
                  <a:prstClr val="white"/>
                </a:solidFill>
                <a:effectLst>
                  <a:outerShdw blurRad="38100" dist="38100" dir="2700000" algn="tl">
                    <a:srgbClr val="000000">
                      <a:alpha val="43137"/>
                    </a:srgbClr>
                  </a:outerShdw>
                </a:effectLst>
                <a:latin typeface="Calibri" panose="020F0502020204030204"/>
              </a:rPr>
              <a:t>b</a:t>
            </a: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enefits</a:t>
            </a:r>
          </a:p>
        </p:txBody>
      </p:sp>
      <p:sp>
        <p:nvSpPr>
          <p:cNvPr id="11" name="Parallelogram 10">
            <a:extLst>
              <a:ext uri="{FF2B5EF4-FFF2-40B4-BE49-F238E27FC236}">
                <a16:creationId xmlns:a16="http://schemas.microsoft.com/office/drawing/2014/main" id="{C1D4FC50-6065-4D50-90AD-CC8E71B73EE2}"/>
              </a:ext>
            </a:extLst>
          </p:cNvPr>
          <p:cNvSpPr/>
          <p:nvPr/>
        </p:nvSpPr>
        <p:spPr>
          <a:xfrm>
            <a:off x="4306301" y="4151346"/>
            <a:ext cx="2252382" cy="1405218"/>
          </a:xfrm>
          <a:prstGeom prst="parallelogram">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Served a minimum of 6 years</a:t>
            </a:r>
          </a:p>
        </p:txBody>
      </p:sp>
      <p:sp>
        <p:nvSpPr>
          <p:cNvPr id="12" name="Parallelogram 11">
            <a:extLst>
              <a:ext uri="{FF2B5EF4-FFF2-40B4-BE49-F238E27FC236}">
                <a16:creationId xmlns:a16="http://schemas.microsoft.com/office/drawing/2014/main" id="{753C554A-1F75-4761-9FCB-91516935B3A5}"/>
              </a:ext>
            </a:extLst>
          </p:cNvPr>
          <p:cNvSpPr/>
          <p:nvPr/>
        </p:nvSpPr>
        <p:spPr>
          <a:xfrm>
            <a:off x="7068551" y="4151346"/>
            <a:ext cx="2252382" cy="1405218"/>
          </a:xfrm>
          <a:prstGeom prst="parallelogram">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Agree to add 4 more years of Service</a:t>
            </a:r>
          </a:p>
        </p:txBody>
      </p:sp>
      <p:sp>
        <p:nvSpPr>
          <p:cNvPr id="13" name="Parallelogram 12">
            <a:extLst>
              <a:ext uri="{FF2B5EF4-FFF2-40B4-BE49-F238E27FC236}">
                <a16:creationId xmlns:a16="http://schemas.microsoft.com/office/drawing/2014/main" id="{84DE25F2-9892-4FC3-9347-4386D08AB88E}"/>
              </a:ext>
            </a:extLst>
          </p:cNvPr>
          <p:cNvSpPr/>
          <p:nvPr/>
        </p:nvSpPr>
        <p:spPr>
          <a:xfrm>
            <a:off x="9830801" y="4151346"/>
            <a:ext cx="2252382" cy="1405218"/>
          </a:xfrm>
          <a:prstGeom prst="parallelogram">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Recipient of benefits has enrolled in DEERS</a:t>
            </a:r>
          </a:p>
        </p:txBody>
      </p:sp>
      <p:sp>
        <p:nvSpPr>
          <p:cNvPr id="15" name="TextBox 14">
            <a:extLst>
              <a:ext uri="{FF2B5EF4-FFF2-40B4-BE49-F238E27FC236}">
                <a16:creationId xmlns:a16="http://schemas.microsoft.com/office/drawing/2014/main" id="{811A8D21-7D92-441B-AB3D-0F857C5F0A45}"/>
              </a:ext>
            </a:extLst>
          </p:cNvPr>
          <p:cNvSpPr txBox="1"/>
          <p:nvPr/>
        </p:nvSpPr>
        <p:spPr>
          <a:xfrm flipH="1">
            <a:off x="6285147" y="4623123"/>
            <a:ext cx="105694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AND</a:t>
            </a:r>
          </a:p>
        </p:txBody>
      </p:sp>
      <p:sp>
        <p:nvSpPr>
          <p:cNvPr id="16" name="TextBox 15">
            <a:extLst>
              <a:ext uri="{FF2B5EF4-FFF2-40B4-BE49-F238E27FC236}">
                <a16:creationId xmlns:a16="http://schemas.microsoft.com/office/drawing/2014/main" id="{C8EF3693-E2D2-4E69-951C-D682F485F2B0}"/>
              </a:ext>
            </a:extLst>
          </p:cNvPr>
          <p:cNvSpPr txBox="1"/>
          <p:nvPr/>
        </p:nvSpPr>
        <p:spPr>
          <a:xfrm flipH="1">
            <a:off x="9047397" y="4623123"/>
            <a:ext cx="105694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AND</a:t>
            </a:r>
          </a:p>
        </p:txBody>
      </p:sp>
      <p:cxnSp>
        <p:nvCxnSpPr>
          <p:cNvPr id="19" name="Straight Connector 18">
            <a:extLst>
              <a:ext uri="{FF2B5EF4-FFF2-40B4-BE49-F238E27FC236}">
                <a16:creationId xmlns:a16="http://schemas.microsoft.com/office/drawing/2014/main" id="{12B1D09B-66DC-4A74-B018-98761BD8C0E6}"/>
              </a:ext>
            </a:extLst>
          </p:cNvPr>
          <p:cNvCxnSpPr>
            <a:cxnSpLocks/>
          </p:cNvCxnSpPr>
          <p:nvPr/>
        </p:nvCxnSpPr>
        <p:spPr>
          <a:xfrm>
            <a:off x="0" y="1114679"/>
            <a:ext cx="12192000" cy="0"/>
          </a:xfrm>
          <a:prstGeom prst="line">
            <a:avLst/>
          </a:prstGeom>
          <a:ln w="76200">
            <a:solidFill>
              <a:srgbClr val="0575A7"/>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5EEBEF2-20A0-4CBF-881F-CB60ECD5620C}"/>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29</a:t>
            </a:r>
            <a:endParaRPr lang="en-US" b="1" dirty="0">
              <a:solidFill>
                <a:schemeClr val="bg1"/>
              </a:solidFill>
            </a:endParaRPr>
          </a:p>
        </p:txBody>
      </p:sp>
    </p:spTree>
    <p:extLst>
      <p:ext uri="{BB962C8B-B14F-4D97-AF65-F5344CB8AC3E}">
        <p14:creationId xmlns:p14="http://schemas.microsoft.com/office/powerpoint/2010/main" val="223512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390101" y="881263"/>
            <a:ext cx="504748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VA SOLID START</a:t>
            </a:r>
          </a:p>
        </p:txBody>
      </p:sp>
      <p:sp>
        <p:nvSpPr>
          <p:cNvPr id="3" name="TextBox 2"/>
          <p:cNvSpPr txBox="1"/>
          <p:nvPr/>
        </p:nvSpPr>
        <p:spPr>
          <a:xfrm>
            <a:off x="5118946" y="2573257"/>
            <a:ext cx="6912187" cy="3970318"/>
          </a:xfrm>
          <a:prstGeom prst="rect">
            <a:avLst/>
          </a:prstGeom>
          <a:noFill/>
        </p:spPr>
        <p:txBody>
          <a:bodyPr wrap="squar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Follow up phone calls from VA at 90, 180, 365 days after separation</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Reminder emails with links to resources</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Update contact information </a:t>
            </a:r>
            <a:r>
              <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rPr>
              <a:t>at VA.gov prior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to separation/retirement</a:t>
            </a:r>
          </a:p>
          <a:p>
            <a:pPr marL="457200"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3D3AD9D-F5AE-4799-A0B9-81990AA22E97}"/>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36</a:t>
            </a:fld>
            <a:endParaRPr lang="en-US" dirty="0">
              <a:solidFill>
                <a:schemeClr val="bg1"/>
              </a:solidFill>
            </a:endParaRPr>
          </a:p>
        </p:txBody>
      </p:sp>
      <p:pic>
        <p:nvPicPr>
          <p:cNvPr id="6" name="Picture 5">
            <a:extLst>
              <a:ext uri="{FF2B5EF4-FFF2-40B4-BE49-F238E27FC236}">
                <a16:creationId xmlns:a16="http://schemas.microsoft.com/office/drawing/2014/main" id="{482E3FF3-9519-4E1A-A1AC-96C89C6DC538}"/>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5388"/>
                    </a14:imgEffect>
                    <a14:imgEffect>
                      <a14:saturation sat="47000"/>
                    </a14:imgEffect>
                  </a14:imgLayer>
                </a14:imgProps>
              </a:ext>
            </a:extLst>
          </a:blip>
          <a:stretch>
            <a:fillRect/>
          </a:stretch>
        </p:blipFill>
        <p:spPr>
          <a:xfrm>
            <a:off x="16934" y="617287"/>
            <a:ext cx="4486030" cy="6240714"/>
          </a:xfrm>
          <a:prstGeom prst="rect">
            <a:avLst/>
          </a:prstGeom>
          <a:gradFill>
            <a:gsLst>
              <a:gs pos="5000">
                <a:schemeClr val="accent5">
                  <a:lumMod val="40000"/>
                  <a:lumOff val="60000"/>
                  <a:alpha val="0"/>
                </a:schemeClr>
              </a:gs>
              <a:gs pos="59000">
                <a:srgbClr val="1E3D58"/>
              </a:gs>
              <a:gs pos="100000">
                <a:schemeClr val="accent5">
                  <a:lumMod val="60000"/>
                </a:schemeClr>
              </a:gs>
            </a:gsLst>
            <a:path path="shape">
              <a:fillToRect l="50000" t="50000" r="50000" b="50000"/>
            </a:path>
          </a:gradFill>
          <a:ln>
            <a:solidFill>
              <a:schemeClr val="tx1"/>
            </a:solidFill>
          </a:ln>
          <a:effectLst>
            <a:outerShdw blurRad="368300" dist="355600" algn="l" rotWithShape="0">
              <a:prstClr val="black">
                <a:alpha val="40000"/>
              </a:prstClr>
            </a:outerShdw>
          </a:effectLst>
        </p:spPr>
      </p:pic>
      <p:sp>
        <p:nvSpPr>
          <p:cNvPr id="9" name="TextBox 8">
            <a:extLst>
              <a:ext uri="{FF2B5EF4-FFF2-40B4-BE49-F238E27FC236}">
                <a16:creationId xmlns:a16="http://schemas.microsoft.com/office/drawing/2014/main" id="{412D9E51-032E-47DF-9BB7-D07BDE2F617B}"/>
              </a:ext>
            </a:extLst>
          </p:cNvPr>
          <p:cNvSpPr txBox="1"/>
          <p:nvPr/>
        </p:nvSpPr>
        <p:spPr>
          <a:xfrm>
            <a:off x="105513" y="633926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34</a:t>
            </a:r>
            <a:endParaRPr lang="en-US" b="1" dirty="0">
              <a:solidFill>
                <a:schemeClr val="bg1"/>
              </a:solidFill>
            </a:endParaRPr>
          </a:p>
        </p:txBody>
      </p:sp>
    </p:spTree>
    <p:extLst>
      <p:ext uri="{BB962C8B-B14F-4D97-AF65-F5344CB8AC3E}">
        <p14:creationId xmlns:p14="http://schemas.microsoft.com/office/powerpoint/2010/main" val="172324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slide is included for sites to add </a:t>
            </a:r>
            <a:r>
              <a:rPr lang="en-US" sz="2400" b="1" dirty="0">
                <a:solidFill>
                  <a:prstClr val="black"/>
                </a:solidFill>
                <a:latin typeface="Calibri" panose="020F0502020204030204"/>
              </a:rPr>
              <a:t>contact information for their site VA Benefits Advisor(s).</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See font and color details below.</a:t>
            </a:r>
          </a:p>
          <a:p>
            <a:pPr algn="ctr">
              <a:lnSpc>
                <a:spcPct val="150000"/>
              </a:lnSpc>
              <a:defRPr/>
            </a:pPr>
            <a:r>
              <a:rPr lang="en-US" sz="2400" b="1" dirty="0">
                <a:solidFill>
                  <a:prstClr val="black"/>
                </a:solidFill>
              </a:rPr>
              <a:t>HIDE slide if not used; do not DELETE slide as it may be needed for future presentations.</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Title Font: 48-54 pts - Franklin Gothic Medium, All CAPS. | Body Font: Minimum 18 pts - Calibri Body</a:t>
            </a:r>
            <a:b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Color Codes</a:t>
            </a:r>
            <a:r>
              <a:rPr kumimoji="0" lang="en-US" sz="1800" b="1" i="0" u="none" strike="noStrike" kern="1200" cap="none" spc="0" normalizeH="0" baseline="0" noProof="0" dirty="0">
                <a:ln>
                  <a:noFill/>
                </a:ln>
                <a:solidFill>
                  <a:srgbClr val="1E3D58"/>
                </a:solidFill>
                <a:effectLst/>
                <a:uLnTx/>
                <a:uFillTx/>
                <a:latin typeface="Calibri" panose="020F0502020204030204"/>
                <a:ea typeface="+mn-ea"/>
                <a:cs typeface="+mn-cs"/>
              </a:rPr>
              <a:t>: Dark Blue - RGB (R: 30, G: 61, B: 88) | </a:t>
            </a: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rPr>
              <a:t>Light Blue - RBG (R: 0, G: 176, B: 240) </a:t>
            </a:r>
          </a:p>
        </p:txBody>
      </p:sp>
      <p:sp>
        <p:nvSpPr>
          <p:cNvPr id="4" name="Title 1"/>
          <p:cNvSpPr txBox="1">
            <a:spLocks/>
          </p:cNvSpPr>
          <p:nvPr/>
        </p:nvSpPr>
        <p:spPr>
          <a:xfrm>
            <a:off x="1148024" y="1110611"/>
            <a:ext cx="9895952"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Franklin Gothic Medium" panose="020B0603020102020204" pitchFamily="34" charset="0"/>
              </a:rPr>
              <a:t>VA BENEFITS ADVISOR(S)</a:t>
            </a:r>
            <a:endParaRPr kumimoji="0" lang="en-US" sz="48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endParaRPr>
          </a:p>
        </p:txBody>
      </p:sp>
      <p:sp>
        <p:nvSpPr>
          <p:cNvPr id="2" name="Slide Number Placeholder 1"/>
          <p:cNvSpPr>
            <a:spLocks noGrp="1"/>
          </p:cNvSpPr>
          <p:nvPr>
            <p:ph type="sldNum" sz="quarter" idx="12"/>
          </p:nvPr>
        </p:nvSpPr>
        <p:spPr>
          <a:xfrm>
            <a:off x="9321800" y="642106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27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037967" y="1902940"/>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88A9DA0D-A2B7-403C-AC1A-BAB142CB68AE}"/>
              </a:ext>
            </a:extLst>
          </p:cNvPr>
          <p:cNvSpPr txBox="1"/>
          <p:nvPr/>
        </p:nvSpPr>
        <p:spPr>
          <a:xfrm>
            <a:off x="2916191" y="298348"/>
            <a:ext cx="9278766" cy="6463308"/>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STEP 4:</a:t>
            </a:r>
            <a:r>
              <a:rPr kumimoji="0" lang="en-US" sz="5400" b="1"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 </a:t>
            </a:r>
            <a:r>
              <a:rPr kumimoji="0" lang="en-US" sz="4400" b="1"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Plan for Health/Mental Care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 	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Consider Starting a Business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Know Where to Go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for Assistance</a:t>
            </a: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ndParaRPr>
          </a:p>
        </p:txBody>
      </p:sp>
      <p:sp>
        <p:nvSpPr>
          <p:cNvPr id="7" name="Slide Number Placeholder 3">
            <a:extLst>
              <a:ext uri="{FF2B5EF4-FFF2-40B4-BE49-F238E27FC236}">
                <a16:creationId xmlns:a16="http://schemas.microsoft.com/office/drawing/2014/main" id="{1F3587D6-9E6C-4B49-BDBA-F9A98AB71ECE}"/>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38</a:t>
            </a:fld>
            <a:endParaRPr lang="en-US" dirty="0">
              <a:solidFill>
                <a:schemeClr val="bg1"/>
              </a:solidFill>
            </a:endParaRPr>
          </a:p>
        </p:txBody>
      </p:sp>
      <p:sp>
        <p:nvSpPr>
          <p:cNvPr id="14" name="TextBox 13">
            <a:extLst>
              <a:ext uri="{FF2B5EF4-FFF2-40B4-BE49-F238E27FC236}">
                <a16:creationId xmlns:a16="http://schemas.microsoft.com/office/drawing/2014/main" id="{403CCA07-CAF7-43D1-9D69-823C12D9269B}"/>
              </a:ext>
            </a:extLst>
          </p:cNvPr>
          <p:cNvSpPr txBox="1"/>
          <p:nvPr/>
        </p:nvSpPr>
        <p:spPr>
          <a:xfrm>
            <a:off x="72622" y="6347180"/>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35</a:t>
            </a:r>
            <a:endParaRPr lang="en-US" b="1" dirty="0">
              <a:solidFill>
                <a:schemeClr val="bg1"/>
              </a:solidFill>
            </a:endParaRPr>
          </a:p>
        </p:txBody>
      </p:sp>
    </p:spTree>
    <p:extLst>
      <p:ext uri="{BB962C8B-B14F-4D97-AF65-F5344CB8AC3E}">
        <p14:creationId xmlns:p14="http://schemas.microsoft.com/office/powerpoint/2010/main" val="103173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12AAA5E2-B9D8-4DF5-8954-E1BE74855D79}"/>
              </a:ext>
            </a:extLst>
          </p:cNvPr>
          <p:cNvGrpSpPr/>
          <p:nvPr/>
        </p:nvGrpSpPr>
        <p:grpSpPr>
          <a:xfrm>
            <a:off x="-16317" y="3104154"/>
            <a:ext cx="12208316" cy="3734224"/>
            <a:chOff x="-2680812" y="6909577"/>
            <a:chExt cx="12208316" cy="3832974"/>
          </a:xfrm>
        </p:grpSpPr>
        <p:pic>
          <p:nvPicPr>
            <p:cNvPr id="61" name="Picture 60">
              <a:extLst>
                <a:ext uri="{FF2B5EF4-FFF2-40B4-BE49-F238E27FC236}">
                  <a16:creationId xmlns:a16="http://schemas.microsoft.com/office/drawing/2014/main" id="{6749DB39-5F0E-49AD-910E-CC3AB0849F82}"/>
                </a:ext>
              </a:extLst>
            </p:cNvPr>
            <p:cNvPicPr>
              <a:picLocks noChangeAspect="1"/>
            </p:cNvPicPr>
            <p:nvPr/>
          </p:nvPicPr>
          <p:blipFill>
            <a:blip r:embed="rId4"/>
            <a:stretch>
              <a:fillRect/>
            </a:stretch>
          </p:blipFill>
          <p:spPr>
            <a:xfrm>
              <a:off x="-2664496" y="6945941"/>
              <a:ext cx="12192000" cy="3796610"/>
            </a:xfrm>
            <a:prstGeom prst="rect">
              <a:avLst/>
            </a:prstGeom>
          </p:spPr>
        </p:pic>
        <p:sp>
          <p:nvSpPr>
            <p:cNvPr id="50" name="Rectangle 49">
              <a:extLst>
                <a:ext uri="{FF2B5EF4-FFF2-40B4-BE49-F238E27FC236}">
                  <a16:creationId xmlns:a16="http://schemas.microsoft.com/office/drawing/2014/main" id="{C3D93657-CFFC-41FD-9DE5-BF1E5567EEC5}"/>
                </a:ext>
              </a:extLst>
            </p:cNvPr>
            <p:cNvSpPr/>
            <p:nvPr/>
          </p:nvSpPr>
          <p:spPr>
            <a:xfrm>
              <a:off x="-2680812" y="6909577"/>
              <a:ext cx="12208316" cy="3832973"/>
            </a:xfrm>
            <a:prstGeom prst="rect">
              <a:avLst/>
            </a:prstGeom>
            <a:solidFill>
              <a:srgbClr val="16385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3">
            <a:extLst>
              <a:ext uri="{FF2B5EF4-FFF2-40B4-BE49-F238E27FC236}">
                <a16:creationId xmlns:a16="http://schemas.microsoft.com/office/drawing/2014/main" id="{056CBD95-DF36-4074-A006-843DB07FEFD9}"/>
              </a:ext>
            </a:extLst>
          </p:cNvPr>
          <p:cNvSpPr>
            <a:spLocks noGrp="1"/>
          </p:cNvSpPr>
          <p:nvPr>
            <p:ph type="sldNum" sz="quarter" idx="12"/>
          </p:nvPr>
        </p:nvSpPr>
        <p:spPr>
          <a:xfrm>
            <a:off x="10800084" y="6492875"/>
            <a:ext cx="139191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7F02C7A-0061-4EA0-9EDD-E894C1233484}"/>
              </a:ext>
            </a:extLst>
          </p:cNvPr>
          <p:cNvSpPr/>
          <p:nvPr/>
        </p:nvSpPr>
        <p:spPr>
          <a:xfrm>
            <a:off x="509551" y="265424"/>
            <a:ext cx="10309907"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Required Health Assessments</a:t>
            </a:r>
          </a:p>
        </p:txBody>
      </p:sp>
      <p:grpSp>
        <p:nvGrpSpPr>
          <p:cNvPr id="11" name="Group 10">
            <a:extLst>
              <a:ext uri="{FF2B5EF4-FFF2-40B4-BE49-F238E27FC236}">
                <a16:creationId xmlns:a16="http://schemas.microsoft.com/office/drawing/2014/main" id="{CE2035A3-A9E5-4C1A-85F6-85353972D44F}"/>
              </a:ext>
            </a:extLst>
          </p:cNvPr>
          <p:cNvGrpSpPr/>
          <p:nvPr/>
        </p:nvGrpSpPr>
        <p:grpSpPr>
          <a:xfrm rot="10800000">
            <a:off x="10486594" y="390894"/>
            <a:ext cx="1717588" cy="494271"/>
            <a:chOff x="1594022" y="1248032"/>
            <a:chExt cx="1717588" cy="494271"/>
          </a:xfrm>
        </p:grpSpPr>
        <p:cxnSp>
          <p:nvCxnSpPr>
            <p:cNvPr id="12" name="Straight Connector 11">
              <a:extLst>
                <a:ext uri="{FF2B5EF4-FFF2-40B4-BE49-F238E27FC236}">
                  <a16:creationId xmlns:a16="http://schemas.microsoft.com/office/drawing/2014/main" id="{DADB01F8-B01B-4E48-AAF6-B4290700BE95}"/>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59CE638-6A9F-4AAF-9590-3CD2FFEC8C7E}"/>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403CCA07-CAF7-43D1-9D69-823C12D9269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35</a:t>
            </a:r>
            <a:endParaRPr lang="en-US" b="1" dirty="0">
              <a:solidFill>
                <a:schemeClr val="bg1"/>
              </a:solidFill>
            </a:endParaRPr>
          </a:p>
        </p:txBody>
      </p:sp>
      <p:cxnSp>
        <p:nvCxnSpPr>
          <p:cNvPr id="15" name="Straight Connector 14">
            <a:extLst>
              <a:ext uri="{FF2B5EF4-FFF2-40B4-BE49-F238E27FC236}">
                <a16:creationId xmlns:a16="http://schemas.microsoft.com/office/drawing/2014/main" id="{F8EAA3B2-9DC2-4A34-BBE5-5E07ADDD75EC}"/>
              </a:ext>
            </a:extLst>
          </p:cNvPr>
          <p:cNvCxnSpPr>
            <a:cxnSpLocks/>
          </p:cNvCxnSpPr>
          <p:nvPr/>
        </p:nvCxnSpPr>
        <p:spPr>
          <a:xfrm flipH="1">
            <a:off x="0" y="1856601"/>
            <a:ext cx="12191999"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514CAB9-6478-4084-BB0F-62262E0F2838}"/>
              </a:ext>
            </a:extLst>
          </p:cNvPr>
          <p:cNvSpPr txBox="1"/>
          <p:nvPr/>
        </p:nvSpPr>
        <p:spPr>
          <a:xfrm>
            <a:off x="80190" y="1963238"/>
            <a:ext cx="3633522"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SEPARATION  HISTORY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AND PHYSICAL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EXAMINATION (SHPE) </a:t>
            </a:r>
            <a:endParaRPr lang="en-US" sz="2000" dirty="0"/>
          </a:p>
        </p:txBody>
      </p:sp>
      <p:sp>
        <p:nvSpPr>
          <p:cNvPr id="19" name="TextBox 18">
            <a:extLst>
              <a:ext uri="{FF2B5EF4-FFF2-40B4-BE49-F238E27FC236}">
                <a16:creationId xmlns:a16="http://schemas.microsoft.com/office/drawing/2014/main" id="{B290E02F-00F8-4BD2-A900-B4CCE8E643DD}"/>
              </a:ext>
            </a:extLst>
          </p:cNvPr>
          <p:cNvSpPr txBox="1"/>
          <p:nvPr/>
        </p:nvSpPr>
        <p:spPr>
          <a:xfrm>
            <a:off x="4133115" y="2032045"/>
            <a:ext cx="367220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SEPARATION HEALTH ASSESSMENT (SHA)</a:t>
            </a:r>
          </a:p>
        </p:txBody>
      </p:sp>
      <p:sp>
        <p:nvSpPr>
          <p:cNvPr id="21" name="TextBox 20">
            <a:extLst>
              <a:ext uri="{FF2B5EF4-FFF2-40B4-BE49-F238E27FC236}">
                <a16:creationId xmlns:a16="http://schemas.microsoft.com/office/drawing/2014/main" id="{05827E21-ADA0-4FE5-8A1C-3FD177C5AA68}"/>
              </a:ext>
            </a:extLst>
          </p:cNvPr>
          <p:cNvSpPr txBox="1"/>
          <p:nvPr/>
        </p:nvSpPr>
        <p:spPr>
          <a:xfrm>
            <a:off x="8521262" y="2001272"/>
            <a:ext cx="3225208"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MENTAL</a:t>
            </a:r>
            <a:r>
              <a:rPr kumimoji="0" lang="en-US" sz="2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HEALTH ASSESSMENT</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(MHA)</a:t>
            </a:r>
          </a:p>
        </p:txBody>
      </p:sp>
      <p:cxnSp>
        <p:nvCxnSpPr>
          <p:cNvPr id="22" name="Straight Connector 21">
            <a:extLst>
              <a:ext uri="{FF2B5EF4-FFF2-40B4-BE49-F238E27FC236}">
                <a16:creationId xmlns:a16="http://schemas.microsoft.com/office/drawing/2014/main" id="{6F67C311-3FA5-4978-89F5-EC79C58D7A56}"/>
              </a:ext>
            </a:extLst>
          </p:cNvPr>
          <p:cNvCxnSpPr>
            <a:cxnSpLocks/>
          </p:cNvCxnSpPr>
          <p:nvPr/>
        </p:nvCxnSpPr>
        <p:spPr>
          <a:xfrm flipV="1">
            <a:off x="3876773" y="1842418"/>
            <a:ext cx="1" cy="4009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6E46626-3EAD-40C2-A5AD-9ADBD622A9CD}"/>
              </a:ext>
            </a:extLst>
          </p:cNvPr>
          <p:cNvCxnSpPr>
            <a:cxnSpLocks/>
          </p:cNvCxnSpPr>
          <p:nvPr/>
        </p:nvCxnSpPr>
        <p:spPr>
          <a:xfrm flipV="1">
            <a:off x="8077275" y="1846396"/>
            <a:ext cx="1" cy="4009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4F05209-8E12-4C63-88AA-553ECC461E0E}"/>
              </a:ext>
            </a:extLst>
          </p:cNvPr>
          <p:cNvCxnSpPr>
            <a:cxnSpLocks/>
          </p:cNvCxnSpPr>
          <p:nvPr/>
        </p:nvCxnSpPr>
        <p:spPr>
          <a:xfrm flipH="1">
            <a:off x="-1" y="3104154"/>
            <a:ext cx="12192001"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AB1A87A0-8FAE-4D5D-A220-A01642816D51}"/>
              </a:ext>
            </a:extLst>
          </p:cNvPr>
          <p:cNvSpPr/>
          <p:nvPr/>
        </p:nvSpPr>
        <p:spPr>
          <a:xfrm>
            <a:off x="3431504" y="2058548"/>
            <a:ext cx="890538" cy="81719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effectLst>
                  <a:outerShdw blurRad="38100" dist="38100" dir="2700000" algn="tl">
                    <a:srgbClr val="000000">
                      <a:alpha val="43137"/>
                    </a:srgbClr>
                  </a:outerShdw>
                </a:effectLst>
              </a:rPr>
              <a:t>OR</a:t>
            </a:r>
          </a:p>
        </p:txBody>
      </p:sp>
      <p:sp>
        <p:nvSpPr>
          <p:cNvPr id="30" name="Oval 29">
            <a:extLst>
              <a:ext uri="{FF2B5EF4-FFF2-40B4-BE49-F238E27FC236}">
                <a16:creationId xmlns:a16="http://schemas.microsoft.com/office/drawing/2014/main" id="{EBFF70C1-68ED-4C2C-8E1D-637FAE4BB50A}"/>
              </a:ext>
            </a:extLst>
          </p:cNvPr>
          <p:cNvSpPr/>
          <p:nvPr/>
        </p:nvSpPr>
        <p:spPr>
          <a:xfrm>
            <a:off x="7630723" y="2032045"/>
            <a:ext cx="890539" cy="8172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effectLst>
                  <a:outerShdw blurRad="38100" dist="38100" dir="2700000" algn="tl">
                    <a:srgbClr val="000000">
                      <a:alpha val="43137"/>
                    </a:srgbClr>
                  </a:outerShdw>
                </a:effectLst>
              </a:rPr>
              <a:t>AND</a:t>
            </a:r>
          </a:p>
        </p:txBody>
      </p:sp>
      <p:grpSp>
        <p:nvGrpSpPr>
          <p:cNvPr id="32" name="Group 31">
            <a:extLst>
              <a:ext uri="{FF2B5EF4-FFF2-40B4-BE49-F238E27FC236}">
                <a16:creationId xmlns:a16="http://schemas.microsoft.com/office/drawing/2014/main" id="{D76E7F70-BD49-434E-919F-F2364407EBC8}"/>
              </a:ext>
            </a:extLst>
          </p:cNvPr>
          <p:cNvGrpSpPr/>
          <p:nvPr/>
        </p:nvGrpSpPr>
        <p:grpSpPr>
          <a:xfrm>
            <a:off x="2046193" y="5330314"/>
            <a:ext cx="8198751" cy="1394795"/>
            <a:chOff x="4991395" y="5038839"/>
            <a:chExt cx="6973791" cy="1394795"/>
          </a:xfrm>
        </p:grpSpPr>
        <p:sp>
          <p:nvSpPr>
            <p:cNvPr id="33" name="Rounded Rectangle 5">
              <a:extLst>
                <a:ext uri="{FF2B5EF4-FFF2-40B4-BE49-F238E27FC236}">
                  <a16:creationId xmlns:a16="http://schemas.microsoft.com/office/drawing/2014/main" id="{80A73BF5-E1E3-47FA-BE63-16DE24CD7DF7}"/>
                </a:ext>
              </a:extLst>
            </p:cNvPr>
            <p:cNvSpPr/>
            <p:nvPr/>
          </p:nvSpPr>
          <p:spPr>
            <a:xfrm>
              <a:off x="4991395" y="5038839"/>
              <a:ext cx="6810895" cy="1394795"/>
            </a:xfrm>
            <a:prstGeom prst="roundRect">
              <a:avLst/>
            </a:prstGeom>
            <a:solidFill>
              <a:srgbClr val="3381C7"/>
            </a:solidFill>
            <a:ln>
              <a:noFill/>
            </a:ln>
            <a:effectLst>
              <a:outerShdw blurRad="266700" dist="292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0D6CD478-A00A-421D-AA18-5CBDC3DB6543}"/>
                </a:ext>
              </a:extLst>
            </p:cNvPr>
            <p:cNvSpPr/>
            <p:nvPr/>
          </p:nvSpPr>
          <p:spPr>
            <a:xfrm>
              <a:off x="5154291" y="5340153"/>
              <a:ext cx="803563" cy="809105"/>
            </a:xfrm>
            <a:prstGeom prst="ellipse">
              <a:avLst/>
            </a:prstGeom>
            <a:solidFill>
              <a:srgbClr val="9A0000"/>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a:t>
              </a:r>
            </a:p>
          </p:txBody>
        </p:sp>
        <p:sp>
          <p:nvSpPr>
            <p:cNvPr id="35" name="Rectangle 34">
              <a:extLst>
                <a:ext uri="{FF2B5EF4-FFF2-40B4-BE49-F238E27FC236}">
                  <a16:creationId xmlns:a16="http://schemas.microsoft.com/office/drawing/2014/main" id="{E132080A-1218-47C1-9D72-03743DFD0171}"/>
                </a:ext>
              </a:extLst>
            </p:cNvPr>
            <p:cNvSpPr/>
            <p:nvPr/>
          </p:nvSpPr>
          <p:spPr>
            <a:xfrm>
              <a:off x="6032286" y="5168304"/>
              <a:ext cx="5932900"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Confirm your Service Treatment </a:t>
              </a:r>
              <a:r>
                <a:rPr kumimoji="0" lang="en-US" sz="2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Record (STR) or Military Medical</a:t>
              </a:r>
              <a:r>
                <a:rPr lang="en-US" sz="2400" b="1" dirty="0" smtClean="0">
                  <a:solidFill>
                    <a:prstClr val="white"/>
                  </a:solidFill>
                  <a:effectLst>
                    <a:outerShdw blurRad="38100" dist="38100" dir="2700000" algn="tl">
                      <a:srgbClr val="000000">
                        <a:alpha val="43137"/>
                      </a:srgbClr>
                    </a:outerShdw>
                  </a:effectLst>
                  <a:latin typeface="Calibri" panose="020F0502020204030204"/>
                </a:rPr>
                <a:t> Record</a:t>
              </a:r>
              <a:r>
                <a:rPr kumimoji="0" lang="en-US" sz="2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includes</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all medical aid </a:t>
              </a:r>
              <a:r>
                <a:rPr kumimoji="0" lang="en-US" sz="24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received </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on </a:t>
              </a:r>
              <a:r>
                <a:rPr lang="en-US" sz="2400" b="1" dirty="0" smtClean="0">
                  <a:solidFill>
                    <a:prstClr val="white"/>
                  </a:solidFill>
                  <a:effectLst>
                    <a:outerShdw blurRad="38100" dist="38100" dir="2700000" algn="tl">
                      <a:srgbClr val="000000">
                        <a:alpha val="43137"/>
                      </a:srgbClr>
                    </a:outerShdw>
                  </a:effectLst>
                  <a:latin typeface="Calibri" panose="020F0502020204030204"/>
                </a:rPr>
                <a:t>AND off i</a:t>
              </a:r>
              <a:r>
                <a:rPr kumimoji="0" lang="en-US" sz="2400" b="1" i="0" u="none" strike="noStrike" kern="1200" cap="none" spc="0" normalizeH="0" noProof="0" dirty="0" err="1"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nstallation</a:t>
              </a:r>
              <a:r>
                <a:rPr lang="en-US" sz="2400" b="1" noProof="0" dirty="0">
                  <a:solidFill>
                    <a:prstClr val="white"/>
                  </a:solidFill>
                  <a:effectLst>
                    <a:outerShdw blurRad="38100" dist="38100" dir="2700000" algn="tl">
                      <a:srgbClr val="000000">
                        <a:alpha val="43137"/>
                      </a:srgbClr>
                    </a:outerShdw>
                  </a:effectLst>
                  <a:latin typeface="Calibri" panose="020F0502020204030204"/>
                </a:rPr>
                <a:t>.</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781BDA82-30DB-4A96-8DC5-C001B879C1A6}"/>
              </a:ext>
            </a:extLst>
          </p:cNvPr>
          <p:cNvSpPr txBox="1"/>
          <p:nvPr/>
        </p:nvSpPr>
        <p:spPr>
          <a:xfrm>
            <a:off x="482055" y="3292555"/>
            <a:ext cx="3128276" cy="1477328"/>
          </a:xfrm>
          <a:prstGeom prst="rect">
            <a:avLst/>
          </a:prstGeom>
          <a:noFill/>
        </p:spPr>
        <p:txBody>
          <a:bodyPr wrap="square">
            <a:spAutoFit/>
          </a:bodyPr>
          <a:lstStyle/>
          <a:p>
            <a:pPr marL="285750" lvl="0" indent="-285750">
              <a:buFont typeface="Wingdings" panose="05000000000000000000" pitchFamily="2" charset="2"/>
              <a:buChar char="§"/>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Either SHPE  (DoD conducted) </a:t>
            </a:r>
            <a:r>
              <a:rPr lang="en-US" sz="1800" dirty="0">
                <a:solidFill>
                  <a:prstClr val="white"/>
                </a:solidFill>
              </a:rPr>
              <a:t>or SHA (VA conducted)  is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required prior to separation or release from active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duty.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6A59551C-CD98-45EF-9E46-B6DD9AD98C18}"/>
              </a:ext>
            </a:extLst>
          </p:cNvPr>
          <p:cNvSpPr txBox="1"/>
          <p:nvPr/>
        </p:nvSpPr>
        <p:spPr>
          <a:xfrm>
            <a:off x="4450448" y="3213468"/>
            <a:ext cx="3128276" cy="1200329"/>
          </a:xfrm>
          <a:prstGeom prst="rect">
            <a:avLst/>
          </a:prstGeom>
          <a:noFill/>
        </p:spPr>
        <p:txBody>
          <a:bodyPr wrap="square">
            <a:spAutoFit/>
          </a:bodyPr>
          <a:lstStyle/>
          <a:p>
            <a:pPr marL="285750" lvl="0" indent="-285750">
              <a:buFont typeface="Wingdings" panose="05000000000000000000" pitchFamily="2" charset="2"/>
              <a:buChar char="§"/>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Either </a:t>
            </a:r>
            <a:r>
              <a:rPr lang="en-US" sz="1800" dirty="0">
                <a:solidFill>
                  <a:prstClr val="white"/>
                </a:solidFill>
              </a:rPr>
              <a:t>SHA (VA conducted) or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SHPE (DoD conducted) </a:t>
            </a:r>
            <a:r>
              <a:rPr lang="en-US" sz="1800" dirty="0">
                <a:solidFill>
                  <a:prstClr val="white"/>
                </a:solidFill>
              </a:rPr>
              <a:t>is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required prior to separation or release from active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duty.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05B423F4-B196-48AA-81BE-0FB1EC9F6262}"/>
              </a:ext>
            </a:extLst>
          </p:cNvPr>
          <p:cNvSpPr txBox="1"/>
          <p:nvPr/>
        </p:nvSpPr>
        <p:spPr>
          <a:xfrm>
            <a:off x="4488416" y="4475349"/>
            <a:ext cx="3246241" cy="646331"/>
          </a:xfrm>
          <a:prstGeom prst="rect">
            <a:avLst/>
          </a:prstGeom>
          <a:noFill/>
        </p:spPr>
        <p:txBody>
          <a:bodyPr wrap="square">
            <a:spAutoFit/>
          </a:bodyPr>
          <a:lstStyle/>
          <a:p>
            <a:pPr marL="342900" lvl="0" indent="-342900">
              <a:buFont typeface="Wingdings" panose="05000000000000000000" pitchFamily="2" charset="2"/>
              <a:buChar char="§"/>
              <a:defRPr/>
            </a:pPr>
            <a:r>
              <a:rPr lang="en-US" sz="1800" dirty="0">
                <a:solidFill>
                  <a:prstClr val="white"/>
                </a:solidFill>
                <a:latin typeface="Calibri" panose="020F0502020204030204"/>
              </a:rPr>
              <a:t>SHA is required for VA disability </a:t>
            </a:r>
            <a:r>
              <a:rPr lang="en-US" sz="1800" dirty="0" smtClean="0">
                <a:solidFill>
                  <a:prstClr val="white"/>
                </a:solidFill>
                <a:latin typeface="Calibri" panose="020F0502020204030204"/>
              </a:rPr>
              <a:t>claims.</a:t>
            </a:r>
            <a:endParaRPr lang="en-US" sz="1800" dirty="0">
              <a:solidFill>
                <a:prstClr val="white"/>
              </a:solidFill>
              <a:latin typeface="Calibri" panose="020F0502020204030204"/>
            </a:endParaRPr>
          </a:p>
        </p:txBody>
      </p:sp>
      <p:sp>
        <p:nvSpPr>
          <p:cNvPr id="42" name="TextBox 41">
            <a:extLst>
              <a:ext uri="{FF2B5EF4-FFF2-40B4-BE49-F238E27FC236}">
                <a16:creationId xmlns:a16="http://schemas.microsoft.com/office/drawing/2014/main" id="{FFF4FD52-6341-4063-A8CA-9955D1855574}"/>
              </a:ext>
            </a:extLst>
          </p:cNvPr>
          <p:cNvSpPr txBox="1"/>
          <p:nvPr/>
        </p:nvSpPr>
        <p:spPr>
          <a:xfrm>
            <a:off x="8450081" y="3236873"/>
            <a:ext cx="3367571" cy="923330"/>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MHA is required prior to SHPE or SHA and will be included as part</a:t>
            </a:r>
            <a:r>
              <a:rPr kumimoji="0" lang="en-US" sz="1800" b="0" i="0" u="none" strike="noStrike" kern="1200" cap="none" spc="0" normalizeH="0" noProof="0" dirty="0">
                <a:ln>
                  <a:noFill/>
                </a:ln>
                <a:solidFill>
                  <a:prstClr val="white"/>
                </a:solidFill>
                <a:effectLst/>
                <a:uLnTx/>
                <a:uFillTx/>
                <a:latin typeface="Calibri" panose="020F0502020204030204"/>
                <a:ea typeface="+mn-ea"/>
                <a:cs typeface="+mn-cs"/>
              </a:rPr>
              <a:t> of the </a:t>
            </a:r>
            <a:r>
              <a:rPr kumimoji="0" lang="en-US" sz="1800" b="0" i="0" u="none" strike="noStrike" kern="1200" cap="none" spc="0" normalizeH="0" noProof="0" dirty="0" smtClean="0">
                <a:ln>
                  <a:noFill/>
                </a:ln>
                <a:solidFill>
                  <a:prstClr val="white"/>
                </a:solidFill>
                <a:effectLst/>
                <a:uLnTx/>
                <a:uFillTx/>
                <a:latin typeface="Calibri" panose="020F0502020204030204"/>
                <a:ea typeface="+mn-ea"/>
                <a:cs typeface="+mn-cs"/>
              </a:rPr>
              <a:t>appointment.</a:t>
            </a:r>
            <a:endParaRPr kumimoji="0" lang="en-US" sz="1800" b="0" i="0" u="none" strike="noStrike" kern="1200" cap="none" spc="0" normalizeH="0" noProof="0" dirty="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DA3FE0E3-FAA5-4B3C-957D-B62FF80A2DB8}"/>
              </a:ext>
            </a:extLst>
          </p:cNvPr>
          <p:cNvSpPr txBox="1"/>
          <p:nvPr/>
        </p:nvSpPr>
        <p:spPr>
          <a:xfrm>
            <a:off x="490177" y="1302769"/>
            <a:ext cx="11034067" cy="400110"/>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lang="en-US" sz="2000" i="1" noProof="0" dirty="0" smtClean="0">
                <a:solidFill>
                  <a:srgbClr val="A7E8FF"/>
                </a:solidFill>
                <a:effectLst>
                  <a:outerShdw blurRad="38100" dist="38100" dir="2700000" algn="tl">
                    <a:srgbClr val="000000">
                      <a:alpha val="43137"/>
                    </a:srgbClr>
                  </a:outerShdw>
                </a:effectLst>
                <a:latin typeface="Calibri" panose="020F0502020204030204"/>
              </a:rPr>
              <a:t>TRICARE Online</a:t>
            </a:r>
            <a:r>
              <a:rPr lang="en-US" sz="2000" i="1" dirty="0" smtClean="0">
                <a:solidFill>
                  <a:srgbClr val="A7E8FF"/>
                </a:solidFill>
                <a:effectLst>
                  <a:outerShdw blurRad="38100" dist="38100" dir="2700000" algn="tl">
                    <a:srgbClr val="000000">
                      <a:alpha val="43137"/>
                    </a:srgbClr>
                  </a:outerShdw>
                </a:effectLst>
                <a:latin typeface="Calibri" panose="020F0502020204030204"/>
              </a:rPr>
              <a:t> </a:t>
            </a:r>
            <a:r>
              <a:rPr lang="en-US" sz="2000" i="1" dirty="0">
                <a:solidFill>
                  <a:srgbClr val="A7E8FF"/>
                </a:solidFill>
                <a:effectLst>
                  <a:outerShdw blurRad="38100" dist="38100" dir="2700000" algn="tl">
                    <a:srgbClr val="000000">
                      <a:alpha val="43137"/>
                    </a:srgbClr>
                  </a:outerShdw>
                </a:effectLst>
                <a:latin typeface="Calibri" panose="020F0502020204030204"/>
              </a:rPr>
              <a:t>contains a Service Separation tab which provides the </a:t>
            </a:r>
            <a:r>
              <a:rPr lang="en-US" sz="2000" i="1" dirty="0" smtClean="0">
                <a:solidFill>
                  <a:srgbClr val="A7E8FF"/>
                </a:solidFill>
                <a:effectLst>
                  <a:outerShdw blurRad="38100" dist="38100" dir="2700000" algn="tl">
                    <a:srgbClr val="000000">
                      <a:alpha val="43137"/>
                    </a:srgbClr>
                  </a:outerShdw>
                </a:effectLst>
                <a:latin typeface="Calibri" panose="020F0502020204030204"/>
              </a:rPr>
              <a:t>steps </a:t>
            </a:r>
            <a:r>
              <a:rPr lang="en-US" sz="2000" i="1" dirty="0">
                <a:solidFill>
                  <a:srgbClr val="A7E8FF"/>
                </a:solidFill>
                <a:effectLst>
                  <a:outerShdw blurRad="38100" dist="38100" dir="2700000" algn="tl">
                    <a:srgbClr val="000000">
                      <a:alpha val="43137"/>
                    </a:srgbClr>
                  </a:outerShdw>
                </a:effectLst>
                <a:latin typeface="Calibri" panose="020F0502020204030204"/>
              </a:rPr>
              <a:t>necessary to start the </a:t>
            </a:r>
            <a:r>
              <a:rPr lang="en-US" sz="2000" i="1" dirty="0" smtClean="0">
                <a:solidFill>
                  <a:srgbClr val="A7E8FF"/>
                </a:solidFill>
                <a:effectLst>
                  <a:outerShdw blurRad="38100" dist="38100" dir="2700000" algn="tl">
                    <a:srgbClr val="000000">
                      <a:alpha val="43137"/>
                    </a:srgbClr>
                  </a:outerShdw>
                </a:effectLst>
                <a:latin typeface="Calibri" panose="020F0502020204030204"/>
              </a:rPr>
              <a:t>process.</a:t>
            </a:r>
            <a:endParaRPr kumimoji="0" lang="en-US" sz="2000" b="0" i="1" u="none" strike="noStrike" kern="1200" cap="none" spc="0" normalizeH="0" noProof="0" dirty="0">
              <a:ln>
                <a:noFill/>
              </a:ln>
              <a:solidFill>
                <a:srgbClr val="A7E8FF"/>
              </a:solidFill>
              <a:effectLst>
                <a:outerShdw blurRad="38100" dist="38100" dir="2700000" algn="tl">
                  <a:srgbClr val="000000">
                    <a:alpha val="43137"/>
                  </a:srgbClr>
                </a:outerShdw>
              </a:effectLst>
              <a:uLnTx/>
              <a:uFillTx/>
              <a:latin typeface="Calibri" panose="020F0502020204030204"/>
            </a:endParaRPr>
          </a:p>
        </p:txBody>
      </p:sp>
    </p:spTree>
    <p:extLst>
      <p:ext uri="{BB962C8B-B14F-4D97-AF65-F5344CB8AC3E}">
        <p14:creationId xmlns:p14="http://schemas.microsoft.com/office/powerpoint/2010/main" val="262658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86333" y="6356350"/>
            <a:ext cx="2743200" cy="365125"/>
          </a:xfrm>
        </p:spPr>
        <p:txBody>
          <a:bodyPr/>
          <a:lstStyle/>
          <a:p>
            <a:fld id="{991D01DE-6527-4A0D-98D0-FC06B10F670A}" type="slidenum">
              <a:rPr lang="en-US" smtClean="0">
                <a:solidFill>
                  <a:schemeClr val="bg1"/>
                </a:solidFill>
              </a:rPr>
              <a:t>4</a:t>
            </a:fld>
            <a:endParaRPr lang="en-US" dirty="0">
              <a:solidFill>
                <a:schemeClr val="bg1"/>
              </a:solidFill>
            </a:endParaRPr>
          </a:p>
        </p:txBody>
      </p:sp>
    </p:spTree>
    <p:extLst>
      <p:ext uri="{BB962C8B-B14F-4D97-AF65-F5344CB8AC3E}">
        <p14:creationId xmlns:p14="http://schemas.microsoft.com/office/powerpoint/2010/main" val="175564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46145" y="742165"/>
            <a:ext cx="9499711"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DoD inTRANSITION PROGRAM </a:t>
            </a:r>
          </a:p>
        </p:txBody>
      </p:sp>
      <p:pic>
        <p:nvPicPr>
          <p:cNvPr id="3" name="Picture 2" descr="inTransition. Connecting, coaching, empowe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82" y="2296496"/>
            <a:ext cx="5159415" cy="1563459"/>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161590" y="4310787"/>
            <a:ext cx="6096000" cy="1384995"/>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Free, confidential coaching and assistance for Service members who require mental health services.</a:t>
            </a:r>
          </a:p>
        </p:txBody>
      </p:sp>
      <p:sp>
        <p:nvSpPr>
          <p:cNvPr id="5" name="Rectangle: Rounded Corners 4"/>
          <p:cNvSpPr/>
          <p:nvPr/>
        </p:nvSpPr>
        <p:spPr>
          <a:xfrm>
            <a:off x="6402705" y="1957780"/>
            <a:ext cx="5389744" cy="1308513"/>
          </a:xfrm>
          <a:prstGeom prst="roundRect">
            <a:avLst/>
          </a:prstGeom>
          <a:solidFill>
            <a:srgbClr val="005D7E"/>
          </a:solidFill>
          <a:ln>
            <a:noFill/>
          </a:ln>
          <a:effectLst>
            <a:outerShdw blurRad="215900" dist="292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Available to ALL Service members regardless of length of Service or discharge status</a:t>
            </a:r>
          </a:p>
        </p:txBody>
      </p:sp>
      <p:sp>
        <p:nvSpPr>
          <p:cNvPr id="6" name="Rectangle: Rounded Corners 5"/>
          <p:cNvSpPr/>
          <p:nvPr/>
        </p:nvSpPr>
        <p:spPr>
          <a:xfrm>
            <a:off x="6402705" y="3520363"/>
            <a:ext cx="5389744" cy="1060992"/>
          </a:xfrm>
          <a:prstGeom prst="roundRect">
            <a:avLst/>
          </a:prstGeom>
          <a:solidFill>
            <a:srgbClr val="005D7E"/>
          </a:solidFill>
          <a:ln>
            <a:noFill/>
          </a:ln>
          <a:effectLst>
            <a:outerShdw blurRad="279400" dist="292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No expiration date to enroll</a:t>
            </a:r>
          </a:p>
        </p:txBody>
      </p:sp>
      <p:sp>
        <p:nvSpPr>
          <p:cNvPr id="7" name="Rectangle: Rounded Corners 6"/>
          <p:cNvSpPr/>
          <p:nvPr/>
        </p:nvSpPr>
        <p:spPr>
          <a:xfrm>
            <a:off x="6402705" y="4823995"/>
            <a:ext cx="5411073" cy="1405218"/>
          </a:xfrm>
          <a:prstGeom prst="roundRect">
            <a:avLst/>
          </a:prstGeom>
          <a:solidFill>
            <a:srgbClr val="005D7E"/>
          </a:solidFill>
          <a:ln>
            <a:noFill/>
          </a:ln>
          <a:effectLst>
            <a:outerShdw blurRad="355600" dist="3175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Automatically enrolled if seen by a behavioral health provider within 1 year of separation from active duty*</a:t>
            </a:r>
          </a:p>
        </p:txBody>
      </p:sp>
      <p:sp>
        <p:nvSpPr>
          <p:cNvPr id="8" name="TextBox 7"/>
          <p:cNvSpPr txBox="1"/>
          <p:nvPr/>
        </p:nvSpPr>
        <p:spPr>
          <a:xfrm flipH="1">
            <a:off x="9386295" y="6396335"/>
            <a:ext cx="194379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*May opt out</a:t>
            </a:r>
          </a:p>
        </p:txBody>
      </p:sp>
      <p:sp>
        <p:nvSpPr>
          <p:cNvPr id="9" name="Slide Number Placeholder 3">
            <a:extLst>
              <a:ext uri="{FF2B5EF4-FFF2-40B4-BE49-F238E27FC236}">
                <a16:creationId xmlns:a16="http://schemas.microsoft.com/office/drawing/2014/main" id="{12FE1DD5-4520-418D-A94E-45CA790E4F15}"/>
              </a:ext>
            </a:extLst>
          </p:cNvPr>
          <p:cNvSpPr>
            <a:spLocks noGrp="1"/>
          </p:cNvSpPr>
          <p:nvPr>
            <p:ph type="sldNum" sz="quarter" idx="12"/>
          </p:nvPr>
        </p:nvSpPr>
        <p:spPr>
          <a:xfrm>
            <a:off x="9386295" y="6403174"/>
            <a:ext cx="2743200" cy="365125"/>
          </a:xfrm>
        </p:spPr>
        <p:txBody>
          <a:bodyPr/>
          <a:lstStyle/>
          <a:p>
            <a:fld id="{991D01DE-6527-4A0D-98D0-FC06B10F670A}" type="slidenum">
              <a:rPr lang="en-US" smtClean="0">
                <a:solidFill>
                  <a:schemeClr val="bg1"/>
                </a:solidFill>
              </a:rPr>
              <a:t>40</a:t>
            </a:fld>
            <a:endParaRPr lang="en-US" dirty="0">
              <a:solidFill>
                <a:schemeClr val="bg1"/>
              </a:solidFill>
            </a:endParaRPr>
          </a:p>
        </p:txBody>
      </p:sp>
      <p:sp>
        <p:nvSpPr>
          <p:cNvPr id="12" name="TextBox 11">
            <a:extLst>
              <a:ext uri="{FF2B5EF4-FFF2-40B4-BE49-F238E27FC236}">
                <a16:creationId xmlns:a16="http://schemas.microsoft.com/office/drawing/2014/main" id="{5536E1BF-FF39-4D08-AA0B-B944D4DB56CA}"/>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37</a:t>
            </a:r>
            <a:endParaRPr lang="en-US" b="1" dirty="0">
              <a:solidFill>
                <a:schemeClr val="bg1"/>
              </a:solidFill>
            </a:endParaRPr>
          </a:p>
        </p:txBody>
      </p:sp>
    </p:spTree>
    <p:extLst>
      <p:ext uri="{BB962C8B-B14F-4D97-AF65-F5344CB8AC3E}">
        <p14:creationId xmlns:p14="http://schemas.microsoft.com/office/powerpoint/2010/main" val="139990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7" name="Parallelogram 26"/>
          <p:cNvSpPr/>
          <p:nvPr/>
        </p:nvSpPr>
        <p:spPr>
          <a:xfrm>
            <a:off x="1272186" y="1674813"/>
            <a:ext cx="10696851" cy="846760"/>
          </a:xfrm>
          <a:prstGeom prst="parallelogram">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Save this information in your phone to assist friends and family</a:t>
            </a:r>
          </a:p>
        </p:txBody>
      </p:sp>
      <p:sp>
        <p:nvSpPr>
          <p:cNvPr id="26" name="Oval 25"/>
          <p:cNvSpPr/>
          <p:nvPr/>
        </p:nvSpPr>
        <p:spPr>
          <a:xfrm>
            <a:off x="344349" y="1343771"/>
            <a:ext cx="1463040" cy="1463040"/>
          </a:xfrm>
          <a:prstGeom prst="ellipse">
            <a:avLst/>
          </a:prstGeom>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2305574" y="580953"/>
            <a:ext cx="9353026"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VETERANS/MILITARY CRISIS LINE  </a:t>
            </a:r>
          </a:p>
        </p:txBody>
      </p:sp>
      <p:grpSp>
        <p:nvGrpSpPr>
          <p:cNvPr id="9" name="Group 8"/>
          <p:cNvGrpSpPr/>
          <p:nvPr/>
        </p:nvGrpSpPr>
        <p:grpSpPr>
          <a:xfrm>
            <a:off x="1970294" y="2978498"/>
            <a:ext cx="1047207" cy="632827"/>
            <a:chOff x="7349319" y="3057099"/>
            <a:chExt cx="1473959" cy="928047"/>
          </a:xfrm>
        </p:grpSpPr>
        <p:sp>
          <p:nvSpPr>
            <p:cNvPr id="3" name="Rounded Rectangular Callout 2"/>
            <p:cNvSpPr/>
            <p:nvPr/>
          </p:nvSpPr>
          <p:spPr>
            <a:xfrm>
              <a:off x="7349319" y="3057099"/>
              <a:ext cx="1473959" cy="928047"/>
            </a:xfrm>
            <a:prstGeom prst="wedgeRoundRectCallo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7601803" y="3406822"/>
              <a:ext cx="968990" cy="228600"/>
              <a:chOff x="7526740" y="3406822"/>
              <a:chExt cx="968990" cy="228600"/>
            </a:xfrm>
          </p:grpSpPr>
          <p:sp>
            <p:nvSpPr>
              <p:cNvPr id="5" name="Oval 4"/>
              <p:cNvSpPr/>
              <p:nvPr/>
            </p:nvSpPr>
            <p:spPr>
              <a:xfrm>
                <a:off x="7526740" y="3406822"/>
                <a:ext cx="232012" cy="228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p:cNvSpPr/>
              <p:nvPr/>
            </p:nvSpPr>
            <p:spPr>
              <a:xfrm>
                <a:off x="7895229" y="3406822"/>
                <a:ext cx="232012" cy="228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p:cNvSpPr/>
              <p:nvPr/>
            </p:nvSpPr>
            <p:spPr>
              <a:xfrm>
                <a:off x="8263718" y="3406822"/>
                <a:ext cx="232012" cy="228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0" name="Rectangle 9"/>
          <p:cNvSpPr/>
          <p:nvPr/>
        </p:nvSpPr>
        <p:spPr>
          <a:xfrm>
            <a:off x="2622105" y="5335700"/>
            <a:ext cx="7346575" cy="769441"/>
          </a:xfrm>
          <a:prstGeom prst="rect">
            <a:avLst/>
          </a:prstGeom>
        </p:spPr>
        <p:txBody>
          <a:bodyPr wrap="square">
            <a:spAutoFit/>
          </a:bodyPr>
          <a:lstStyle/>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5B9BD5"/>
                </a:solidFill>
                <a:effectLst/>
                <a:uLnTx/>
                <a:uFillTx/>
                <a:latin typeface="Franklin Gothic Demi" panose="020B0703020102020204" pitchFamily="34" charset="0"/>
                <a:ea typeface="+mn-ea"/>
                <a:cs typeface="+mn-cs"/>
              </a:rPr>
              <a:t>Chat:</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www.VeteransCrisisLine.net</a:t>
            </a:r>
          </a:p>
        </p:txBody>
      </p:sp>
      <p:grpSp>
        <p:nvGrpSpPr>
          <p:cNvPr id="17" name="Group 16"/>
          <p:cNvGrpSpPr/>
          <p:nvPr/>
        </p:nvGrpSpPr>
        <p:grpSpPr>
          <a:xfrm>
            <a:off x="2121430" y="3983896"/>
            <a:ext cx="650498" cy="974568"/>
            <a:chOff x="2083406" y="3991554"/>
            <a:chExt cx="763326" cy="1121134"/>
          </a:xfrm>
        </p:grpSpPr>
        <p:sp>
          <p:nvSpPr>
            <p:cNvPr id="12" name="Rounded Rectangle 11"/>
            <p:cNvSpPr/>
            <p:nvPr/>
          </p:nvSpPr>
          <p:spPr>
            <a:xfrm>
              <a:off x="2083406" y="3991554"/>
              <a:ext cx="763326" cy="112113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2175974" y="4179484"/>
              <a:ext cx="578190" cy="6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p:cNvSpPr/>
            <p:nvPr/>
          </p:nvSpPr>
          <p:spPr>
            <a:xfrm>
              <a:off x="2419349" y="49377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2328374" y="4045642"/>
              <a:ext cx="27432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p:cNvSpPr/>
            <p:nvPr/>
          </p:nvSpPr>
          <p:spPr>
            <a:xfrm>
              <a:off x="2635357" y="40326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Rectangle 17"/>
          <p:cNvSpPr/>
          <p:nvPr/>
        </p:nvSpPr>
        <p:spPr>
          <a:xfrm>
            <a:off x="2622105" y="2870023"/>
            <a:ext cx="3622274" cy="769441"/>
          </a:xfrm>
          <a:prstGeom prst="rect">
            <a:avLst/>
          </a:prstGeom>
        </p:spPr>
        <p:txBody>
          <a:bodyPr wrap="none">
            <a:spAutoFit/>
          </a:bodyPr>
          <a:lstStyle/>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5B9BD5"/>
                </a:solidFill>
                <a:effectLst/>
                <a:uLnTx/>
                <a:uFillTx/>
                <a:latin typeface="Franklin Gothic Demi" panose="020B0703020102020204" pitchFamily="34" charset="0"/>
                <a:ea typeface="+mn-ea"/>
                <a:cs typeface="+mn-cs"/>
              </a:rPr>
              <a:t>Text:</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838255</a:t>
            </a:r>
          </a:p>
        </p:txBody>
      </p:sp>
      <p:sp>
        <p:nvSpPr>
          <p:cNvPr id="19" name="Rectangle 18"/>
          <p:cNvSpPr/>
          <p:nvPr/>
        </p:nvSpPr>
        <p:spPr>
          <a:xfrm>
            <a:off x="2622105" y="4095123"/>
            <a:ext cx="6983018" cy="769441"/>
          </a:xfrm>
          <a:prstGeom prst="rect">
            <a:avLst/>
          </a:prstGeom>
        </p:spPr>
        <p:txBody>
          <a:bodyPr wrap="square">
            <a:spAutoFit/>
          </a:bodyPr>
          <a:lstStyle/>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5B9BD5"/>
                </a:solidFill>
                <a:effectLst/>
                <a:uLnTx/>
                <a:uFillTx/>
                <a:latin typeface="Franklin Gothic Demi" panose="020B0703020102020204" pitchFamily="34" charset="0"/>
                <a:ea typeface="+mn-ea"/>
                <a:cs typeface="+mn-cs"/>
              </a:rPr>
              <a:t>Call: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1-800-2738255; Press 1</a:t>
            </a:r>
          </a:p>
        </p:txBody>
      </p:sp>
      <p:grpSp>
        <p:nvGrpSpPr>
          <p:cNvPr id="20" name="Group 19"/>
          <p:cNvGrpSpPr/>
          <p:nvPr/>
        </p:nvGrpSpPr>
        <p:grpSpPr>
          <a:xfrm>
            <a:off x="816690" y="1659659"/>
            <a:ext cx="518358" cy="831265"/>
            <a:chOff x="2083406" y="3991554"/>
            <a:chExt cx="763326" cy="1121134"/>
          </a:xfrm>
        </p:grpSpPr>
        <p:sp>
          <p:nvSpPr>
            <p:cNvPr id="21" name="Rounded Rectangle 20"/>
            <p:cNvSpPr/>
            <p:nvPr/>
          </p:nvSpPr>
          <p:spPr>
            <a:xfrm>
              <a:off x="2083406" y="3991554"/>
              <a:ext cx="763326" cy="112113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2175974" y="4179484"/>
              <a:ext cx="578190" cy="6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p:cNvSpPr/>
            <p:nvPr/>
          </p:nvSpPr>
          <p:spPr>
            <a:xfrm>
              <a:off x="2419349" y="49377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p:cNvSpPr/>
            <p:nvPr/>
          </p:nvSpPr>
          <p:spPr>
            <a:xfrm>
              <a:off x="2328374" y="4045642"/>
              <a:ext cx="27432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p:cNvSpPr/>
            <p:nvPr/>
          </p:nvSpPr>
          <p:spPr>
            <a:xfrm>
              <a:off x="2635357" y="40326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29" name="Straight Connector 28"/>
          <p:cNvCxnSpPr/>
          <p:nvPr/>
        </p:nvCxnSpPr>
        <p:spPr>
          <a:xfrm flipV="1">
            <a:off x="3640372" y="3829288"/>
            <a:ext cx="6400800" cy="2385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640372" y="5112325"/>
            <a:ext cx="6400800" cy="2385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7891" y1="6641" x2="37891" y2="6641"/>
                        <a14:foregroundMark x1="35742" y1="11914" x2="35742" y2="11914"/>
                        <a14:foregroundMark x1="43359" y1="5664" x2="43359" y2="5664"/>
                        <a14:foregroundMark x1="35352" y1="87109" x2="35352" y2="87109"/>
                        <a14:foregroundMark x1="19922" y1="86133" x2="19922" y2="86133"/>
                        <a14:foregroundMark x1="19922" y1="86133" x2="19922" y2="86133"/>
                        <a14:foregroundMark x1="12109" y1="80273" x2="12109" y2="80273"/>
                      </a14:backgroundRemoval>
                    </a14:imgEffect>
                  </a14:imgLayer>
                </a14:imgProps>
              </a:ext>
            </a:extLst>
          </a:blip>
          <a:stretch>
            <a:fillRect/>
          </a:stretch>
        </p:blipFill>
        <p:spPr>
          <a:xfrm>
            <a:off x="2026921" y="5269598"/>
            <a:ext cx="846524" cy="846524"/>
          </a:xfrm>
          <a:prstGeom prst="rect">
            <a:avLst/>
          </a:prstGeom>
        </p:spPr>
      </p:pic>
      <p:sp>
        <p:nvSpPr>
          <p:cNvPr id="30" name="Slide Number Placeholder 3">
            <a:extLst>
              <a:ext uri="{FF2B5EF4-FFF2-40B4-BE49-F238E27FC236}">
                <a16:creationId xmlns:a16="http://schemas.microsoft.com/office/drawing/2014/main" id="{55FADBCF-401D-4946-B306-E40A4CDA781B}"/>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41</a:t>
            </a:fld>
            <a:endParaRPr lang="en-US" dirty="0">
              <a:solidFill>
                <a:schemeClr val="bg1"/>
              </a:solidFill>
            </a:endParaRPr>
          </a:p>
        </p:txBody>
      </p:sp>
      <p:sp>
        <p:nvSpPr>
          <p:cNvPr id="35" name="TextBox 34">
            <a:extLst>
              <a:ext uri="{FF2B5EF4-FFF2-40B4-BE49-F238E27FC236}">
                <a16:creationId xmlns:a16="http://schemas.microsoft.com/office/drawing/2014/main" id="{13293465-E0E1-4DBF-AA31-67EBE65638F8}"/>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38</a:t>
            </a:r>
            <a:endParaRPr lang="en-US" b="1" dirty="0">
              <a:solidFill>
                <a:schemeClr val="bg1"/>
              </a:solidFill>
            </a:endParaRPr>
          </a:p>
        </p:txBody>
      </p:sp>
    </p:spTree>
    <p:extLst>
      <p:ext uri="{BB962C8B-B14F-4D97-AF65-F5344CB8AC3E}">
        <p14:creationId xmlns:p14="http://schemas.microsoft.com/office/powerpoint/2010/main" val="265114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57532" y="2006019"/>
            <a:ext cx="4995278" cy="304698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SEXUAL ASSAULT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PREVENTION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RESPONSE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PROGRAM </a:t>
            </a:r>
          </a:p>
        </p:txBody>
      </p:sp>
      <p:pic>
        <p:nvPicPr>
          <p:cNvPr id="3" name="Picture 2"/>
          <p:cNvPicPr/>
          <p:nvPr/>
        </p:nvPicPr>
        <p:blipFill>
          <a:blip r:embed="rId4">
            <a:extLst>
              <a:ext uri="{28A0092B-C50C-407E-A947-70E740481C1C}">
                <a14:useLocalDpi xmlns:a14="http://schemas.microsoft.com/office/drawing/2010/main" val="0"/>
              </a:ext>
            </a:extLst>
          </a:blip>
          <a:stretch>
            <a:fillRect/>
          </a:stretch>
        </p:blipFill>
        <p:spPr>
          <a:xfrm>
            <a:off x="6765289" y="321172"/>
            <a:ext cx="4605657" cy="3057525"/>
          </a:xfrm>
          <a:prstGeom prst="rect">
            <a:avLst/>
          </a:prstGeom>
          <a:scene3d>
            <a:camera prst="orthographicFront"/>
            <a:lightRig rig="threePt" dir="t"/>
          </a:scene3d>
          <a:sp3d>
            <a:bevelT w="165100" prst="coolSlant"/>
          </a:sp3d>
        </p:spPr>
      </p:pic>
      <p:sp>
        <p:nvSpPr>
          <p:cNvPr id="4" name="TextBox 3"/>
          <p:cNvSpPr txBox="1"/>
          <p:nvPr/>
        </p:nvSpPr>
        <p:spPr>
          <a:xfrm>
            <a:off x="6490680" y="3378697"/>
            <a:ext cx="5154873" cy="1964512"/>
          </a:xfrm>
          <a:prstGeom prst="rect">
            <a:avLst/>
          </a:prstGeom>
          <a:noFill/>
        </p:spPr>
        <p:txBody>
          <a:bodyPr wrap="non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Sexual harassment</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Sexual assault</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Intimate Partner Violence (IPV)</a:t>
            </a:r>
          </a:p>
        </p:txBody>
      </p:sp>
      <p:sp>
        <p:nvSpPr>
          <p:cNvPr id="5" name="Slide Number Placeholder 3">
            <a:extLst>
              <a:ext uri="{FF2B5EF4-FFF2-40B4-BE49-F238E27FC236}">
                <a16:creationId xmlns:a16="http://schemas.microsoft.com/office/drawing/2014/main" id="{0F52F72B-AE17-4367-A969-D13295E204F8}"/>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42</a:t>
            </a:fld>
            <a:endParaRPr lang="en-US" dirty="0">
              <a:solidFill>
                <a:schemeClr val="bg1"/>
              </a:solidFill>
            </a:endParaRPr>
          </a:p>
        </p:txBody>
      </p:sp>
      <p:sp>
        <p:nvSpPr>
          <p:cNvPr id="8" name="TextBox 7">
            <a:extLst>
              <a:ext uri="{FF2B5EF4-FFF2-40B4-BE49-F238E27FC236}">
                <a16:creationId xmlns:a16="http://schemas.microsoft.com/office/drawing/2014/main" id="{9A98236F-A6E3-4709-8782-197E3DFD746A}"/>
              </a:ext>
            </a:extLst>
          </p:cNvPr>
          <p:cNvSpPr txBox="1"/>
          <p:nvPr/>
        </p:nvSpPr>
        <p:spPr>
          <a:xfrm>
            <a:off x="85778" y="6294199"/>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39</a:t>
            </a:r>
            <a:endParaRPr lang="en-US" b="1" dirty="0">
              <a:solidFill>
                <a:schemeClr val="bg1"/>
              </a:solidFill>
            </a:endParaRPr>
          </a:p>
        </p:txBody>
      </p:sp>
      <p:sp>
        <p:nvSpPr>
          <p:cNvPr id="7" name="Rectangle 6"/>
          <p:cNvSpPr/>
          <p:nvPr/>
        </p:nvSpPr>
        <p:spPr>
          <a:xfrm>
            <a:off x="1535853" y="5705217"/>
            <a:ext cx="9123680" cy="954107"/>
          </a:xfrm>
          <a:prstGeom prst="rect">
            <a:avLst/>
          </a:prstGeom>
        </p:spPr>
        <p:txBody>
          <a:bodyPr wrap="square">
            <a:spAutoFit/>
          </a:bodyPr>
          <a:lstStyle/>
          <a:p>
            <a:r>
              <a:rPr lang="en-US" sz="2800" dirty="0">
                <a:solidFill>
                  <a:prstClr val="white"/>
                </a:solidFill>
              </a:rPr>
              <a:t>Contact your unit or installation SAPR Victim Advocate or Safe Helpline if you have been a victim of Sexual Assault</a:t>
            </a:r>
          </a:p>
        </p:txBody>
      </p:sp>
    </p:spTree>
    <p:extLst>
      <p:ext uri="{BB962C8B-B14F-4D97-AF65-F5344CB8AC3E}">
        <p14:creationId xmlns:p14="http://schemas.microsoft.com/office/powerpoint/2010/main" val="296600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14177-BD11-4856-9AF0-5FE071094F6B}"/>
              </a:ext>
            </a:extLst>
          </p:cNvPr>
          <p:cNvSpPr/>
          <p:nvPr/>
        </p:nvSpPr>
        <p:spPr>
          <a:xfrm>
            <a:off x="5869729" y="1583246"/>
            <a:ext cx="5642649" cy="3801041"/>
          </a:xfrm>
          <a:prstGeom prst="rect">
            <a:avLst/>
          </a:prstGeom>
        </p:spPr>
        <p:txBody>
          <a:bodyPr wrap="square">
            <a:spAutoFit/>
          </a:bodyPr>
          <a:lstStyle/>
          <a:p>
            <a:pPr marL="457200" marR="0" lvl="0" indent="-457200" algn="l" defTabSz="457200" rtl="0" eaLnBrk="1" fontAlgn="auto" latinLnBrk="0" hangingPunct="1">
              <a:spcBef>
                <a:spcPts val="0"/>
              </a:spcBef>
              <a:spcAft>
                <a:spcPts val="3000"/>
              </a:spcAft>
              <a:buClrTx/>
              <a:buSzTx/>
              <a:buFont typeface="Wingdings" panose="05000000000000000000" pitchFamily="2" charset="2"/>
              <a:buChar char="§"/>
              <a:tabLst/>
              <a:defRPr/>
            </a:pPr>
            <a:r>
              <a:rPr kumimoji="0" lang="en-US" sz="2800" i="0" u="none" strike="noStrike" kern="1200" cap="none" spc="0" normalizeH="0" baseline="0" noProof="0" dirty="0">
                <a:ln>
                  <a:noFill/>
                </a:ln>
                <a:solidFill>
                  <a:prstClr val="white"/>
                </a:solidFill>
                <a:effectLst/>
                <a:uLnTx/>
                <a:uFillTx/>
                <a:latin typeface="Calibri" panose="020F0502020204030204"/>
                <a:ea typeface="+mn-ea"/>
                <a:cs typeface="+mn-cs"/>
              </a:rPr>
              <a:t>Schedule an appointment with TRICARE representative.</a:t>
            </a:r>
          </a:p>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2800" i="0" u="none" strike="noStrike" kern="1200" cap="none" spc="0" normalizeH="0" baseline="0" noProof="0" dirty="0">
                <a:ln>
                  <a:noFill/>
                </a:ln>
                <a:solidFill>
                  <a:prstClr val="white"/>
                </a:solidFill>
                <a:effectLst/>
                <a:uLnTx/>
                <a:uFillTx/>
                <a:latin typeface="Calibri" panose="020F0502020204030204"/>
                <a:ea typeface="+mn-ea"/>
                <a:cs typeface="+mn-cs"/>
              </a:rPr>
              <a:t>Visit the Plan Finder on the TRICARE  website.</a:t>
            </a:r>
          </a:p>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2800" i="0" u="none" strike="noStrike" kern="1200" cap="none" spc="0" normalizeH="0" baseline="0" noProof="0" dirty="0">
                <a:ln>
                  <a:noFill/>
                </a:ln>
                <a:solidFill>
                  <a:prstClr val="white"/>
                </a:solidFill>
                <a:effectLst/>
                <a:uLnTx/>
                <a:uFillTx/>
                <a:latin typeface="Calibri" panose="020F0502020204030204"/>
                <a:ea typeface="+mn-ea"/>
                <a:cs typeface="+mn-cs"/>
              </a:rPr>
              <a:t>Retirees who fail to enroll in TRICARE Prime or TRICARE Select will lose all TRICARE coverage. </a:t>
            </a:r>
          </a:p>
        </p:txBody>
      </p:sp>
      <p:sp>
        <p:nvSpPr>
          <p:cNvPr id="8" name="Slide Number Placeholder 3">
            <a:extLst>
              <a:ext uri="{FF2B5EF4-FFF2-40B4-BE49-F238E27FC236}">
                <a16:creationId xmlns:a16="http://schemas.microsoft.com/office/drawing/2014/main" id="{056CBD95-DF36-4074-A006-843DB07FEFD9}"/>
              </a:ext>
            </a:extLst>
          </p:cNvPr>
          <p:cNvSpPr>
            <a:spLocks noGrp="1"/>
          </p:cNvSpPr>
          <p:nvPr>
            <p:ph type="sldNum" sz="quarter" idx="12"/>
          </p:nvPr>
        </p:nvSpPr>
        <p:spPr>
          <a:xfrm>
            <a:off x="10800084" y="6492875"/>
            <a:ext cx="139191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C4282AC6-2D04-41FE-9FDB-F1379653318A}"/>
              </a:ext>
            </a:extLst>
          </p:cNvPr>
          <p:cNvGrpSpPr/>
          <p:nvPr/>
        </p:nvGrpSpPr>
        <p:grpSpPr>
          <a:xfrm>
            <a:off x="0" y="0"/>
            <a:ext cx="5339644" cy="6858000"/>
            <a:chOff x="0" y="0"/>
            <a:chExt cx="5339644" cy="6858000"/>
          </a:xfrm>
        </p:grpSpPr>
        <p:pic>
          <p:nvPicPr>
            <p:cNvPr id="5" name="Picture 4">
              <a:extLst>
                <a:ext uri="{FF2B5EF4-FFF2-40B4-BE49-F238E27FC236}">
                  <a16:creationId xmlns:a16="http://schemas.microsoft.com/office/drawing/2014/main" id="{394CB5E0-D43A-4A6F-975D-77C7BCC690F4}"/>
                </a:ext>
              </a:extLst>
            </p:cNvPr>
            <p:cNvPicPr>
              <a:picLocks noChangeAspect="1"/>
            </p:cNvPicPr>
            <p:nvPr/>
          </p:nvPicPr>
          <p:blipFill>
            <a:blip r:embed="rId4"/>
            <a:stretch>
              <a:fillRect/>
            </a:stretch>
          </p:blipFill>
          <p:spPr>
            <a:xfrm>
              <a:off x="0" y="0"/>
              <a:ext cx="5339644" cy="6858000"/>
            </a:xfrm>
            <a:prstGeom prst="rect">
              <a:avLst/>
            </a:prstGeom>
          </p:spPr>
        </p:pic>
        <p:sp>
          <p:nvSpPr>
            <p:cNvPr id="9" name="Rectangle 8">
              <a:extLst>
                <a:ext uri="{FF2B5EF4-FFF2-40B4-BE49-F238E27FC236}">
                  <a16:creationId xmlns:a16="http://schemas.microsoft.com/office/drawing/2014/main" id="{83932A6B-2F8C-4C18-B912-D407898CE023}"/>
                </a:ext>
              </a:extLst>
            </p:cNvPr>
            <p:cNvSpPr/>
            <p:nvPr/>
          </p:nvSpPr>
          <p:spPr>
            <a:xfrm>
              <a:off x="0" y="0"/>
              <a:ext cx="5339644" cy="6858000"/>
            </a:xfrm>
            <a:prstGeom prst="rect">
              <a:avLst/>
            </a:prstGeom>
            <a:solidFill>
              <a:srgbClr val="052E47">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A7F02C7A-0061-4EA0-9EDD-E894C1233484}"/>
              </a:ext>
            </a:extLst>
          </p:cNvPr>
          <p:cNvSpPr/>
          <p:nvPr/>
        </p:nvSpPr>
        <p:spPr>
          <a:xfrm>
            <a:off x="1061411" y="242278"/>
            <a:ext cx="9592174"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TRICARE HEALTH CARE  PLAN</a:t>
            </a:r>
          </a:p>
        </p:txBody>
      </p:sp>
      <p:grpSp>
        <p:nvGrpSpPr>
          <p:cNvPr id="11" name="Group 10">
            <a:extLst>
              <a:ext uri="{FF2B5EF4-FFF2-40B4-BE49-F238E27FC236}">
                <a16:creationId xmlns:a16="http://schemas.microsoft.com/office/drawing/2014/main" id="{CE2035A3-A9E5-4C1A-85F6-85353972D44F}"/>
              </a:ext>
            </a:extLst>
          </p:cNvPr>
          <p:cNvGrpSpPr/>
          <p:nvPr/>
        </p:nvGrpSpPr>
        <p:grpSpPr>
          <a:xfrm rot="10800000">
            <a:off x="10474412" y="413719"/>
            <a:ext cx="1717588" cy="494271"/>
            <a:chOff x="1594022" y="1248032"/>
            <a:chExt cx="1717588" cy="494271"/>
          </a:xfrm>
        </p:grpSpPr>
        <p:cxnSp>
          <p:nvCxnSpPr>
            <p:cNvPr id="12" name="Straight Connector 11">
              <a:extLst>
                <a:ext uri="{FF2B5EF4-FFF2-40B4-BE49-F238E27FC236}">
                  <a16:creationId xmlns:a16="http://schemas.microsoft.com/office/drawing/2014/main" id="{DADB01F8-B01B-4E48-AAF6-B4290700BE95}"/>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59CE638-6A9F-4AAF-9590-3CD2FFEC8C7E}"/>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BFE29ADE-D77B-4ADF-A821-09C55E6BEBB0}"/>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40</a:t>
            </a:r>
            <a:endParaRPr lang="en-US" b="1" dirty="0">
              <a:solidFill>
                <a:schemeClr val="bg1"/>
              </a:solidFill>
            </a:endParaRPr>
          </a:p>
        </p:txBody>
      </p:sp>
    </p:spTree>
    <p:extLst>
      <p:ext uri="{BB962C8B-B14F-4D97-AF65-F5344CB8AC3E}">
        <p14:creationId xmlns:p14="http://schemas.microsoft.com/office/powerpoint/2010/main" val="201603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3843B6-7D1D-4658-A7ED-4B03125E91B4}"/>
              </a:ext>
            </a:extLst>
          </p:cNvPr>
          <p:cNvPicPr>
            <a:picLocks noChangeAspect="1"/>
          </p:cNvPicPr>
          <p:nvPr/>
        </p:nvPicPr>
        <p:blipFill>
          <a:blip r:embed="rId4"/>
          <a:stretch>
            <a:fillRect/>
          </a:stretch>
        </p:blipFill>
        <p:spPr>
          <a:xfrm>
            <a:off x="0" y="807934"/>
            <a:ext cx="12152224" cy="3636335"/>
          </a:xfrm>
          <a:prstGeom prst="rect">
            <a:avLst/>
          </a:prstGeom>
        </p:spPr>
      </p:pic>
      <p:sp>
        <p:nvSpPr>
          <p:cNvPr id="9" name="Rectangle 8">
            <a:extLst>
              <a:ext uri="{FF2B5EF4-FFF2-40B4-BE49-F238E27FC236}">
                <a16:creationId xmlns:a16="http://schemas.microsoft.com/office/drawing/2014/main" id="{83AD79B8-BEED-450D-9CC8-E8243717D6B1}"/>
              </a:ext>
            </a:extLst>
          </p:cNvPr>
          <p:cNvSpPr/>
          <p:nvPr/>
        </p:nvSpPr>
        <p:spPr>
          <a:xfrm>
            <a:off x="-16018" y="0"/>
            <a:ext cx="12184260" cy="6858000"/>
          </a:xfrm>
          <a:prstGeom prst="rect">
            <a:avLst/>
          </a:prstGeom>
          <a:solidFill>
            <a:srgbClr val="052E47">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113351" y="53163"/>
            <a:ext cx="12144484" cy="17543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TRANSITIONAL/TEMPORARY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HEALTH CARE COVERAGE</a:t>
            </a:r>
          </a:p>
        </p:txBody>
      </p:sp>
      <p:sp>
        <p:nvSpPr>
          <p:cNvPr id="3" name="TextBox 2"/>
          <p:cNvSpPr txBox="1"/>
          <p:nvPr/>
        </p:nvSpPr>
        <p:spPr>
          <a:xfrm>
            <a:off x="2131533" y="4720788"/>
            <a:ext cx="8528000" cy="1389355"/>
          </a:xfrm>
          <a:prstGeom prst="rect">
            <a:avLst/>
          </a:prstGeom>
          <a:noFill/>
        </p:spPr>
        <p:txBody>
          <a:bodyPr wrap="square" rtlCol="0">
            <a:spAutoFit/>
          </a:bodyPr>
          <a:lstStyle/>
          <a:p>
            <a:pPr marL="457200" marR="0" lvl="0" indent="-457200" algn="l" defTabSz="457200" rtl="0" eaLnBrk="1" fontAlgn="auto" latinLnBrk="0" hangingPunct="1">
              <a:lnSpc>
                <a:spcPts val="25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ts val="25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Continued Health Care Benefits Program (CHCBP)</a:t>
            </a:r>
          </a:p>
          <a:p>
            <a:pPr marL="457200" marR="0" lvl="0" indent="-457200" algn="l" defTabSz="457200" rtl="0" eaLnBrk="1" fontAlgn="auto" latinLnBrk="0" hangingPunct="1">
              <a:lnSpc>
                <a:spcPts val="25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ts val="25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Transitional Assistance Management Program (TAMP)</a:t>
            </a:r>
          </a:p>
        </p:txBody>
      </p:sp>
      <p:sp>
        <p:nvSpPr>
          <p:cNvPr id="4" name="Slide Number Placeholder 3">
            <a:extLst>
              <a:ext uri="{FF2B5EF4-FFF2-40B4-BE49-F238E27FC236}">
                <a16:creationId xmlns:a16="http://schemas.microsoft.com/office/drawing/2014/main" id="{5908B315-8A32-4E13-BC4D-83F65D12B400}"/>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44</a:t>
            </a:fld>
            <a:endParaRPr lang="en-US" dirty="0">
              <a:solidFill>
                <a:schemeClr val="bg1"/>
              </a:solidFill>
            </a:endParaRPr>
          </a:p>
        </p:txBody>
      </p:sp>
      <p:sp>
        <p:nvSpPr>
          <p:cNvPr id="10" name="TextBox 9">
            <a:extLst>
              <a:ext uri="{FF2B5EF4-FFF2-40B4-BE49-F238E27FC236}">
                <a16:creationId xmlns:a16="http://schemas.microsoft.com/office/drawing/2014/main" id="{5A4854B4-48EE-4EFE-8407-DD124235FB2A}"/>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43</a:t>
            </a:r>
            <a:endParaRPr lang="en-US" b="1" dirty="0">
              <a:solidFill>
                <a:schemeClr val="bg1"/>
              </a:solidFill>
            </a:endParaRPr>
          </a:p>
        </p:txBody>
      </p:sp>
    </p:spTree>
    <p:extLst>
      <p:ext uri="{BB962C8B-B14F-4D97-AF65-F5344CB8AC3E}">
        <p14:creationId xmlns:p14="http://schemas.microsoft.com/office/powerpoint/2010/main" val="351777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466315" y="198676"/>
            <a:ext cx="6572805" cy="175432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HEALTH INSURANCE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MARKETPLACE</a:t>
            </a:r>
          </a:p>
        </p:txBody>
      </p:sp>
      <p:sp>
        <p:nvSpPr>
          <p:cNvPr id="2" name="TextBox 1"/>
          <p:cNvSpPr txBox="1"/>
          <p:nvPr/>
        </p:nvSpPr>
        <p:spPr>
          <a:xfrm>
            <a:off x="5343644" y="2258119"/>
            <a:ext cx="6848356" cy="4401205"/>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The Marketplace helps uninsured people find health coverage.</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Plans cover essential health benefits, pre-existing conditions, and preventive care.</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More information will be provided during the Financial Planning for Transition module.</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6ABF00B-6893-466F-B2AB-ABFE1F7C08AE}"/>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45</a:t>
            </a:fld>
            <a:endParaRPr lang="en-US" dirty="0">
              <a:solidFill>
                <a:schemeClr val="bg1"/>
              </a:solidFill>
            </a:endParaRPr>
          </a:p>
        </p:txBody>
      </p:sp>
      <p:pic>
        <p:nvPicPr>
          <p:cNvPr id="5" name="Picture 8" descr="person sitting while using laptop computer and green stethoscope near">
            <a:extLst>
              <a:ext uri="{FF2B5EF4-FFF2-40B4-BE49-F238E27FC236}">
                <a16:creationId xmlns:a16="http://schemas.microsoft.com/office/drawing/2014/main" id="{5805277F-F925-46DC-A84B-F03BADBC5E2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418"/>
                    </a14:imgEffect>
                    <a14:imgEffect>
                      <a14:saturation sat="93000"/>
                    </a14:imgEffect>
                  </a14:imgLayer>
                </a14:imgProps>
              </a:ext>
              <a:ext uri="{28A0092B-C50C-407E-A947-70E740481C1C}">
                <a14:useLocalDpi xmlns:a14="http://schemas.microsoft.com/office/drawing/2010/main" val="0"/>
              </a:ext>
            </a:extLst>
          </a:blip>
          <a:srcRect/>
          <a:stretch>
            <a:fillRect/>
          </a:stretch>
        </p:blipFill>
        <p:spPr bwMode="auto">
          <a:xfrm>
            <a:off x="243058" y="1470856"/>
            <a:ext cx="4699322" cy="3434143"/>
          </a:xfrm>
          <a:prstGeom prst="rect">
            <a:avLst/>
          </a:prstGeom>
          <a:noFill/>
          <a:ln>
            <a:solidFill>
              <a:schemeClr val="bg1">
                <a:lumMod val="65000"/>
              </a:schemeClr>
            </a:solidFill>
          </a:ln>
          <a:effectLst>
            <a:outerShdw blurRad="241300" dist="609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DC9771-8ABF-4F42-BBCF-6715950689F5}"/>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46</a:t>
            </a:r>
            <a:endParaRPr lang="en-US" b="1" dirty="0">
              <a:solidFill>
                <a:schemeClr val="bg1"/>
              </a:solidFill>
            </a:endParaRPr>
          </a:p>
        </p:txBody>
      </p:sp>
    </p:spTree>
    <p:extLst>
      <p:ext uri="{BB962C8B-B14F-4D97-AF65-F5344CB8AC3E}">
        <p14:creationId xmlns:p14="http://schemas.microsoft.com/office/powerpoint/2010/main" val="387701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037967" y="2285999"/>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2916191" y="238060"/>
            <a:ext cx="9114942" cy="6463308"/>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Plan for Health/Mental Care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a:t>
            </a:r>
            <a:r>
              <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R="0" lvl="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Consider Starting a Business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Know Where to Go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for Assistance</a:t>
            </a: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ndParaRPr>
          </a:p>
        </p:txBody>
      </p:sp>
      <p:sp>
        <p:nvSpPr>
          <p:cNvPr id="7" name="Slide Number Placeholder 3">
            <a:extLst>
              <a:ext uri="{FF2B5EF4-FFF2-40B4-BE49-F238E27FC236}">
                <a16:creationId xmlns:a16="http://schemas.microsoft.com/office/drawing/2014/main" id="{A60BCFFF-970B-470D-A210-82179F1C25EF}"/>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46</a:t>
            </a:fld>
            <a:endParaRPr lang="en-US" dirty="0">
              <a:solidFill>
                <a:schemeClr val="bg1"/>
              </a:solidFill>
            </a:endParaRPr>
          </a:p>
        </p:txBody>
      </p:sp>
      <p:sp>
        <p:nvSpPr>
          <p:cNvPr id="13" name="TextBox 12">
            <a:extLst>
              <a:ext uri="{FF2B5EF4-FFF2-40B4-BE49-F238E27FC236}">
                <a16:creationId xmlns:a16="http://schemas.microsoft.com/office/drawing/2014/main" id="{88A923E0-5998-4B80-ACAC-FBBE848A8372}"/>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48</a:t>
            </a:r>
            <a:endParaRPr lang="en-US" b="1" dirty="0">
              <a:solidFill>
                <a:schemeClr val="bg1"/>
              </a:solidFill>
            </a:endParaRPr>
          </a:p>
        </p:txBody>
      </p:sp>
    </p:spTree>
    <p:extLst>
      <p:ext uri="{BB962C8B-B14F-4D97-AF65-F5344CB8AC3E}">
        <p14:creationId xmlns:p14="http://schemas.microsoft.com/office/powerpoint/2010/main" val="87002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665779" y="254636"/>
            <a:ext cx="745724" cy="6303146"/>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30CA81F-D961-40A8-8BCA-F40FB7070101}"/>
              </a:ext>
            </a:extLst>
          </p:cNvPr>
          <p:cNvSpPr/>
          <p:nvPr/>
        </p:nvSpPr>
        <p:spPr>
          <a:xfrm>
            <a:off x="5381026" y="254636"/>
            <a:ext cx="6556974" cy="64594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667253" y="1154143"/>
            <a:ext cx="3397856" cy="2862322"/>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Identifying Skills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Job Searching</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Networking</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Resume Building</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Federal Hiring</a:t>
            </a:r>
          </a:p>
        </p:txBody>
      </p:sp>
      <p:sp>
        <p:nvSpPr>
          <p:cNvPr id="39" name="TextBox 38"/>
          <p:cNvSpPr txBox="1"/>
          <p:nvPr/>
        </p:nvSpPr>
        <p:spPr>
          <a:xfrm rot="16200000">
            <a:off x="3089980" y="2946105"/>
            <a:ext cx="390426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3B0F1"/>
                </a:solidFill>
                <a:effectLst/>
                <a:uLnTx/>
                <a:uFillTx/>
                <a:latin typeface="Calibri" panose="020F0502020204030204"/>
                <a:ea typeface="+mn-ea"/>
                <a:cs typeface="+mn-cs"/>
              </a:rPr>
              <a:t>EMPLOYMENT</a:t>
            </a:r>
          </a:p>
        </p:txBody>
      </p:sp>
      <p:sp>
        <p:nvSpPr>
          <p:cNvPr id="9" name="Slide Number Placeholder 1"/>
          <p:cNvSpPr txBox="1">
            <a:spLocks/>
          </p:cNvSpPr>
          <p:nvPr/>
        </p:nvSpPr>
        <p:spPr>
          <a:xfrm>
            <a:off x="9448800"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764673AB-3DD2-4941-A662-5555C6248C17}"/>
              </a:ext>
            </a:extLst>
          </p:cNvPr>
          <p:cNvSpPr txBox="1">
            <a:spLocks/>
          </p:cNvSpPr>
          <p:nvPr/>
        </p:nvSpPr>
        <p:spPr>
          <a:xfrm>
            <a:off x="845089" y="254636"/>
            <a:ext cx="4440414" cy="3630403"/>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110000"/>
              </a:lnSpc>
              <a:spcBef>
                <a:spcPct val="0"/>
              </a:spcBef>
              <a:spcAft>
                <a:spcPts val="0"/>
              </a:spcAft>
              <a:buClrTx/>
              <a:buSzTx/>
              <a:buFontTx/>
              <a:buNone/>
              <a:tabLst/>
              <a:defRPr/>
            </a:pPr>
            <a:r>
              <a:rPr lang="en-US" sz="4800" dirty="0">
                <a:solidFill>
                  <a:srgbClr val="5B9BD5"/>
                </a:solidFill>
                <a:latin typeface="Franklin Gothic Demi" panose="020B0703020102020204" pitchFamily="34" charset="0"/>
                <a:ea typeface="+mn-ea"/>
                <a:cs typeface="+mn-cs"/>
              </a:rPr>
              <a:t>DOL </a:t>
            </a:r>
          </a:p>
          <a:p>
            <a:pPr marL="0" marR="0" lvl="0" indent="0" algn="l" defTabSz="685800" rtl="0" eaLnBrk="1" fontAlgn="auto" latinLnBrk="0" hangingPunct="1">
              <a:lnSpc>
                <a:spcPct val="110000"/>
              </a:lnSpc>
              <a:spcBef>
                <a:spcPct val="0"/>
              </a:spcBef>
              <a:spcAft>
                <a:spcPts val="0"/>
              </a:spcAft>
              <a:buClrTx/>
              <a:buSzTx/>
              <a:buFontTx/>
              <a:buNone/>
              <a:tabLst/>
              <a:defRPr/>
            </a:pPr>
            <a:r>
              <a:rPr lang="en-US" sz="4800" dirty="0">
                <a:solidFill>
                  <a:srgbClr val="5B9BD5"/>
                </a:solidFill>
                <a:latin typeface="Franklin Gothic Demi" panose="020B0703020102020204" pitchFamily="34" charset="0"/>
                <a:ea typeface="+mn-ea"/>
                <a:cs typeface="+mn-cs"/>
              </a:rPr>
              <a:t>EMPLOYMENT</a:t>
            </a:r>
          </a:p>
          <a:p>
            <a:pPr marL="0" marR="0" lvl="0" indent="0" algn="l" defTabSz="685800" rtl="0" eaLnBrk="1" fontAlgn="auto" latinLnBrk="0" hangingPunct="1">
              <a:lnSpc>
                <a:spcPct val="110000"/>
              </a:lnSpc>
              <a:spcBef>
                <a:spcPct val="0"/>
              </a:spcBef>
              <a:spcAft>
                <a:spcPts val="0"/>
              </a:spcAft>
              <a:buClrTx/>
              <a:buSzTx/>
              <a:buFontTx/>
              <a:buNone/>
              <a:tabLst/>
              <a:defRPr/>
            </a:pPr>
            <a:r>
              <a:rPr lang="en-US" sz="4800" dirty="0">
                <a:solidFill>
                  <a:srgbClr val="5B9BD5"/>
                </a:solidFill>
                <a:latin typeface="Franklin Gothic Demi" panose="020B0703020102020204" pitchFamily="34" charset="0"/>
                <a:ea typeface="+mn-ea"/>
                <a:cs typeface="+mn-cs"/>
              </a:rPr>
              <a:t>TRACK:  </a:t>
            </a:r>
          </a:p>
          <a:p>
            <a:pPr marL="0" marR="0" lvl="0" indent="0" algn="l" defTabSz="685800" rtl="0" eaLnBrk="1" fontAlgn="auto" latinLnBrk="0" hangingPunct="1">
              <a:lnSpc>
                <a:spcPct val="11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Employment Workshop </a:t>
            </a:r>
          </a:p>
          <a:p>
            <a:pPr marL="0" marR="0" lvl="0" indent="0" algn="l" defTabSz="685800" rtl="0" eaLnBrk="1" fontAlgn="auto" latinLnBrk="0" hangingPunct="1">
              <a:lnSpc>
                <a:spcPct val="11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(DOLEW)</a:t>
            </a:r>
          </a:p>
        </p:txBody>
      </p:sp>
      <p:grpSp>
        <p:nvGrpSpPr>
          <p:cNvPr id="24" name="Group 23">
            <a:extLst>
              <a:ext uri="{FF2B5EF4-FFF2-40B4-BE49-F238E27FC236}">
                <a16:creationId xmlns:a16="http://schemas.microsoft.com/office/drawing/2014/main" id="{65083F0A-8584-4AA0-BDE5-BDB38AF82A21}"/>
              </a:ext>
            </a:extLst>
          </p:cNvPr>
          <p:cNvGrpSpPr/>
          <p:nvPr/>
        </p:nvGrpSpPr>
        <p:grpSpPr>
          <a:xfrm>
            <a:off x="1195790" y="4007703"/>
            <a:ext cx="1899461" cy="1969351"/>
            <a:chOff x="743378" y="4213186"/>
            <a:chExt cx="1330456" cy="1463184"/>
          </a:xfrm>
        </p:grpSpPr>
        <p:grpSp>
          <p:nvGrpSpPr>
            <p:cNvPr id="20" name="Group 19">
              <a:extLst>
                <a:ext uri="{FF2B5EF4-FFF2-40B4-BE49-F238E27FC236}">
                  <a16:creationId xmlns:a16="http://schemas.microsoft.com/office/drawing/2014/main" id="{725A6E06-50B8-49A0-8943-B707D52B0333}"/>
                </a:ext>
              </a:extLst>
            </p:cNvPr>
            <p:cNvGrpSpPr/>
            <p:nvPr/>
          </p:nvGrpSpPr>
          <p:grpSpPr>
            <a:xfrm>
              <a:off x="783084" y="4213186"/>
              <a:ext cx="1290750" cy="1463184"/>
              <a:chOff x="1380204" y="1230174"/>
              <a:chExt cx="2454476" cy="2446295"/>
            </a:xfrm>
          </p:grpSpPr>
          <p:grpSp>
            <p:nvGrpSpPr>
              <p:cNvPr id="17" name="Group 16">
                <a:extLst>
                  <a:ext uri="{FF2B5EF4-FFF2-40B4-BE49-F238E27FC236}">
                    <a16:creationId xmlns:a16="http://schemas.microsoft.com/office/drawing/2014/main" id="{19DF30AD-5D05-4669-A158-9128FB6AA215}"/>
                  </a:ext>
                </a:extLst>
              </p:cNvPr>
              <p:cNvGrpSpPr/>
              <p:nvPr/>
            </p:nvGrpSpPr>
            <p:grpSpPr>
              <a:xfrm rot="20442600">
                <a:off x="1380204" y="1230174"/>
                <a:ext cx="2454476" cy="2446295"/>
                <a:chOff x="1319698" y="1302744"/>
                <a:chExt cx="2454476" cy="2446295"/>
              </a:xfrm>
            </p:grpSpPr>
            <p:pic>
              <p:nvPicPr>
                <p:cNvPr id="11" name="Picture 10">
                  <a:extLst>
                    <a:ext uri="{FF2B5EF4-FFF2-40B4-BE49-F238E27FC236}">
                      <a16:creationId xmlns:a16="http://schemas.microsoft.com/office/drawing/2014/main" id="{25B17764-2BF0-40D0-B97D-636BFFBA253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1319698" y="1302744"/>
                  <a:ext cx="2454476" cy="2446295"/>
                </a:xfrm>
                <a:prstGeom prst="rect">
                  <a:avLst/>
                </a:prstGeom>
              </p:spPr>
            </p:pic>
            <p:sp>
              <p:nvSpPr>
                <p:cNvPr id="16" name="Rectangle 15">
                  <a:extLst>
                    <a:ext uri="{FF2B5EF4-FFF2-40B4-BE49-F238E27FC236}">
                      <a16:creationId xmlns:a16="http://schemas.microsoft.com/office/drawing/2014/main" id="{17C4B148-2F78-43B4-BA99-B11F993A46B0}"/>
                    </a:ext>
                  </a:extLst>
                </p:cNvPr>
                <p:cNvSpPr/>
                <p:nvPr/>
              </p:nvSpPr>
              <p:spPr>
                <a:xfrm rot="422574">
                  <a:off x="2273794" y="2648180"/>
                  <a:ext cx="250242" cy="236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C35AD49F-847C-482C-9F5D-9ABA9D64BE7C}"/>
                  </a:ext>
                </a:extLst>
              </p:cNvPr>
              <p:cNvGrpSpPr/>
              <p:nvPr/>
            </p:nvGrpSpPr>
            <p:grpSpPr>
              <a:xfrm>
                <a:off x="2133424" y="2600098"/>
                <a:ext cx="534257" cy="340490"/>
                <a:chOff x="2399818" y="2530592"/>
                <a:chExt cx="534257" cy="340490"/>
              </a:xfrm>
            </p:grpSpPr>
            <p:sp>
              <p:nvSpPr>
                <p:cNvPr id="18" name="Multiplication Sign 17">
                  <a:extLst>
                    <a:ext uri="{FF2B5EF4-FFF2-40B4-BE49-F238E27FC236}">
                      <a16:creationId xmlns:a16="http://schemas.microsoft.com/office/drawing/2014/main" id="{7CD5169D-3067-4BBF-B083-B3BBBDBE7A0E}"/>
                    </a:ext>
                  </a:extLst>
                </p:cNvPr>
                <p:cNvSpPr/>
                <p:nvPr/>
              </p:nvSpPr>
              <p:spPr>
                <a:xfrm rot="20735455">
                  <a:off x="2399818" y="2587158"/>
                  <a:ext cx="294656" cy="28392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Multiplication Sign 20">
                  <a:extLst>
                    <a:ext uri="{FF2B5EF4-FFF2-40B4-BE49-F238E27FC236}">
                      <a16:creationId xmlns:a16="http://schemas.microsoft.com/office/drawing/2014/main" id="{61ADB694-7476-4940-A591-781662E68665}"/>
                    </a:ext>
                  </a:extLst>
                </p:cNvPr>
                <p:cNvSpPr/>
                <p:nvPr/>
              </p:nvSpPr>
              <p:spPr>
                <a:xfrm rot="20735455">
                  <a:off x="2639419" y="2530592"/>
                  <a:ext cx="294656" cy="28392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2" name="Rectangle 21">
              <a:extLst>
                <a:ext uri="{FF2B5EF4-FFF2-40B4-BE49-F238E27FC236}">
                  <a16:creationId xmlns:a16="http://schemas.microsoft.com/office/drawing/2014/main" id="{F85A067E-FB52-4EC9-B8A8-F3A0A505F6F4}"/>
                </a:ext>
              </a:extLst>
            </p:cNvPr>
            <p:cNvSpPr/>
            <p:nvPr/>
          </p:nvSpPr>
          <p:spPr>
            <a:xfrm rot="20886326">
              <a:off x="743378" y="4307718"/>
              <a:ext cx="1159649" cy="292817"/>
            </a:xfrm>
            <a:prstGeom prst="rect">
              <a:avLst/>
            </a:prstGeom>
            <a:solidFill>
              <a:srgbClr val="63A527"/>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TextBox 22">
            <a:extLst>
              <a:ext uri="{FF2B5EF4-FFF2-40B4-BE49-F238E27FC236}">
                <a16:creationId xmlns:a16="http://schemas.microsoft.com/office/drawing/2014/main" id="{2CB69086-F185-4692-B05A-010609047D27}"/>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48</a:t>
            </a:r>
            <a:endParaRPr lang="en-US" b="1" dirty="0">
              <a:solidFill>
                <a:schemeClr val="bg1"/>
              </a:solidFill>
            </a:endParaRPr>
          </a:p>
        </p:txBody>
      </p:sp>
      <p:grpSp>
        <p:nvGrpSpPr>
          <p:cNvPr id="25" name="Group 24"/>
          <p:cNvGrpSpPr/>
          <p:nvPr/>
        </p:nvGrpSpPr>
        <p:grpSpPr>
          <a:xfrm>
            <a:off x="4549109" y="5565157"/>
            <a:ext cx="7313458" cy="985012"/>
            <a:chOff x="2447633" y="4125039"/>
            <a:chExt cx="8058279" cy="1097281"/>
          </a:xfrm>
        </p:grpSpPr>
        <p:grpSp>
          <p:nvGrpSpPr>
            <p:cNvPr id="26" name="Group 25"/>
            <p:cNvGrpSpPr/>
            <p:nvPr/>
          </p:nvGrpSpPr>
          <p:grpSpPr>
            <a:xfrm>
              <a:off x="2447633" y="4125039"/>
              <a:ext cx="8058279" cy="1097281"/>
              <a:chOff x="2447633" y="4125039"/>
              <a:chExt cx="8058279" cy="1097281"/>
            </a:xfrm>
          </p:grpSpPr>
          <p:sp>
            <p:nvSpPr>
              <p:cNvPr id="28" name="Flowchart: Delay 27"/>
              <p:cNvSpPr/>
              <p:nvPr/>
            </p:nvSpPr>
            <p:spPr>
              <a:xfrm rot="10800000">
                <a:off x="2447633"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Delay 28"/>
              <p:cNvSpPr/>
              <p:nvPr/>
            </p:nvSpPr>
            <p:spPr>
              <a:xfrm>
                <a:off x="9530040"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3423505" y="4125039"/>
                <a:ext cx="6207888" cy="1097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bg1"/>
                    </a:solidFill>
                  </a:rPr>
                  <a:t>Complete a resume or provide verification of employment</a:t>
                </a:r>
              </a:p>
            </p:txBody>
          </p:sp>
        </p:grpSp>
        <p:sp>
          <p:nvSpPr>
            <p:cNvPr id="27" name="Oval 26"/>
            <p:cNvSpPr/>
            <p:nvPr/>
          </p:nvSpPr>
          <p:spPr>
            <a:xfrm>
              <a:off x="2552883" y="4216480"/>
              <a:ext cx="906772" cy="916759"/>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Franklin Gothic Demi" panose="020B0703020102020204" pitchFamily="34" charset="0"/>
                </a:rPr>
                <a:t>CRS</a:t>
              </a:r>
            </a:p>
          </p:txBody>
        </p:sp>
      </p:grpSp>
      <p:sp>
        <p:nvSpPr>
          <p:cNvPr id="31" name="Rectangle 30"/>
          <p:cNvSpPr/>
          <p:nvPr/>
        </p:nvSpPr>
        <p:spPr>
          <a:xfrm>
            <a:off x="8781434" y="1145963"/>
            <a:ext cx="3397856" cy="2862322"/>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Social Media</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Branding</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Applications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Interviews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Job Offers</a:t>
            </a:r>
          </a:p>
        </p:txBody>
      </p:sp>
    </p:spTree>
    <p:extLst>
      <p:ext uri="{BB962C8B-B14F-4D97-AF65-F5344CB8AC3E}">
        <p14:creationId xmlns:p14="http://schemas.microsoft.com/office/powerpoint/2010/main" val="82509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660777" y="292963"/>
            <a:ext cx="745724" cy="6303146"/>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Slide Number Placeholder 1"/>
          <p:cNvSpPr txBox="1">
            <a:spLocks/>
          </p:cNvSpPr>
          <p:nvPr/>
        </p:nvSpPr>
        <p:spPr>
          <a:xfrm>
            <a:off x="9448800"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764673AB-3DD2-4941-A662-5555C6248C17}"/>
              </a:ext>
            </a:extLst>
          </p:cNvPr>
          <p:cNvSpPr txBox="1">
            <a:spLocks/>
          </p:cNvSpPr>
          <p:nvPr/>
        </p:nvSpPr>
        <p:spPr>
          <a:xfrm>
            <a:off x="675916" y="425044"/>
            <a:ext cx="3788699" cy="2994234"/>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defRPr/>
            </a:pPr>
            <a:r>
              <a:rPr lang="en-US" sz="4400" dirty="0">
                <a:solidFill>
                  <a:srgbClr val="5B9BD5"/>
                </a:solidFill>
                <a:latin typeface="Franklin Gothic Demi" panose="020B0703020102020204" pitchFamily="34" charset="0"/>
                <a:ea typeface="+mn-ea"/>
                <a:cs typeface="+mn-cs"/>
              </a:rPr>
              <a:t>DOL VOCATIONAL </a:t>
            </a:r>
          </a:p>
          <a:p>
            <a:pPr>
              <a:lnSpc>
                <a:spcPct val="100000"/>
              </a:lnSpc>
              <a:defRPr/>
            </a:pPr>
            <a:r>
              <a:rPr lang="en-US" sz="4400" dirty="0">
                <a:solidFill>
                  <a:srgbClr val="5B9BD5"/>
                </a:solidFill>
                <a:latin typeface="Franklin Gothic Demi" panose="020B0703020102020204" pitchFamily="34" charset="0"/>
                <a:ea typeface="+mn-ea"/>
                <a:cs typeface="+mn-cs"/>
              </a:rPr>
              <a:t>TRACK: </a:t>
            </a:r>
          </a:p>
          <a:p>
            <a:pPr marL="0" marR="0" lvl="0" indent="0" algn="l" defTabSz="685800" rtl="0" eaLnBrk="1" fontAlgn="auto" latinLnBrk="0" hangingPunct="1">
              <a:lnSpc>
                <a:spcPct val="110000"/>
              </a:lnSpc>
              <a:spcBef>
                <a:spcPct val="0"/>
              </a:spcBef>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Career and Credentialing Exploration (C2E)</a:t>
            </a:r>
          </a:p>
        </p:txBody>
      </p:sp>
      <p:sp>
        <p:nvSpPr>
          <p:cNvPr id="23" name="TextBox 22">
            <a:extLst>
              <a:ext uri="{FF2B5EF4-FFF2-40B4-BE49-F238E27FC236}">
                <a16:creationId xmlns:a16="http://schemas.microsoft.com/office/drawing/2014/main" id="{9267EF75-3A0A-4C17-8C9D-DC6A97DC654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48</a:t>
            </a:r>
            <a:endParaRPr lang="en-US" b="1" dirty="0">
              <a:solidFill>
                <a:schemeClr val="bg1"/>
              </a:solidFill>
            </a:endParaRPr>
          </a:p>
        </p:txBody>
      </p:sp>
      <p:sp>
        <p:nvSpPr>
          <p:cNvPr id="26" name="Rectangle 25">
            <a:extLst>
              <a:ext uri="{FF2B5EF4-FFF2-40B4-BE49-F238E27FC236}">
                <a16:creationId xmlns:a16="http://schemas.microsoft.com/office/drawing/2014/main" id="{58D08C3A-E10A-4853-9192-31CC1E2E31D5}"/>
              </a:ext>
            </a:extLst>
          </p:cNvPr>
          <p:cNvSpPr/>
          <p:nvPr/>
        </p:nvSpPr>
        <p:spPr>
          <a:xfrm>
            <a:off x="5433026" y="297264"/>
            <a:ext cx="6514589" cy="630314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76133964-878E-420F-A99F-43825E49B34B}"/>
              </a:ext>
            </a:extLst>
          </p:cNvPr>
          <p:cNvSpPr txBox="1"/>
          <p:nvPr/>
        </p:nvSpPr>
        <p:spPr>
          <a:xfrm rot="16200000">
            <a:off x="3081509" y="3002962"/>
            <a:ext cx="390426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3B0F1"/>
                </a:solidFill>
                <a:effectLst/>
                <a:uLnTx/>
                <a:uFillTx/>
                <a:latin typeface="Calibri" panose="020F0502020204030204"/>
                <a:ea typeface="+mn-ea"/>
                <a:cs typeface="+mn-cs"/>
              </a:rPr>
              <a:t>VOCATIONAL</a:t>
            </a:r>
          </a:p>
        </p:txBody>
      </p:sp>
      <p:sp>
        <p:nvSpPr>
          <p:cNvPr id="28" name="Rectangle 27">
            <a:extLst>
              <a:ext uri="{FF2B5EF4-FFF2-40B4-BE49-F238E27FC236}">
                <a16:creationId xmlns:a16="http://schemas.microsoft.com/office/drawing/2014/main" id="{4CFCE346-3E93-4D2B-A7FF-DBB25331A5C4}"/>
              </a:ext>
            </a:extLst>
          </p:cNvPr>
          <p:cNvSpPr/>
          <p:nvPr/>
        </p:nvSpPr>
        <p:spPr>
          <a:xfrm>
            <a:off x="6651675" y="370746"/>
            <a:ext cx="4050916" cy="507831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Vocational Training </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Career Clusters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Career Assessments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Resources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Labor Markets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Experience Opportunities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Credentials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Educational Goals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Career Action Plan</a:t>
            </a:r>
          </a:p>
        </p:txBody>
      </p:sp>
      <p:grpSp>
        <p:nvGrpSpPr>
          <p:cNvPr id="29" name="Group 28">
            <a:extLst>
              <a:ext uri="{FF2B5EF4-FFF2-40B4-BE49-F238E27FC236}">
                <a16:creationId xmlns:a16="http://schemas.microsoft.com/office/drawing/2014/main" id="{45E1328D-5FF0-4E1C-951A-4BC31106803A}"/>
              </a:ext>
            </a:extLst>
          </p:cNvPr>
          <p:cNvGrpSpPr/>
          <p:nvPr/>
        </p:nvGrpSpPr>
        <p:grpSpPr>
          <a:xfrm>
            <a:off x="1097304" y="3666851"/>
            <a:ext cx="1974019" cy="1886455"/>
            <a:chOff x="787316" y="4398380"/>
            <a:chExt cx="1259964" cy="1365367"/>
          </a:xfrm>
        </p:grpSpPr>
        <p:grpSp>
          <p:nvGrpSpPr>
            <p:cNvPr id="31" name="Group 30">
              <a:extLst>
                <a:ext uri="{FF2B5EF4-FFF2-40B4-BE49-F238E27FC236}">
                  <a16:creationId xmlns:a16="http://schemas.microsoft.com/office/drawing/2014/main" id="{2F560165-9007-4A86-BC5A-C8EBFA32F6AB}"/>
                </a:ext>
              </a:extLst>
            </p:cNvPr>
            <p:cNvGrpSpPr/>
            <p:nvPr/>
          </p:nvGrpSpPr>
          <p:grpSpPr>
            <a:xfrm>
              <a:off x="815365" y="4398380"/>
              <a:ext cx="1231915" cy="1365367"/>
              <a:chOff x="1379231" y="1268841"/>
              <a:chExt cx="2454476" cy="2446295"/>
            </a:xfrm>
          </p:grpSpPr>
          <p:grpSp>
            <p:nvGrpSpPr>
              <p:cNvPr id="33" name="Group 32">
                <a:extLst>
                  <a:ext uri="{FF2B5EF4-FFF2-40B4-BE49-F238E27FC236}">
                    <a16:creationId xmlns:a16="http://schemas.microsoft.com/office/drawing/2014/main" id="{E8CF18F9-5A90-4240-AD2C-1F8268835B83}"/>
                  </a:ext>
                </a:extLst>
              </p:cNvPr>
              <p:cNvGrpSpPr/>
              <p:nvPr/>
            </p:nvGrpSpPr>
            <p:grpSpPr>
              <a:xfrm rot="20442600">
                <a:off x="1379231" y="1268841"/>
                <a:ext cx="2454476" cy="2446295"/>
                <a:chOff x="1319698" y="1302744"/>
                <a:chExt cx="2454476" cy="2446295"/>
              </a:xfrm>
            </p:grpSpPr>
            <p:pic>
              <p:nvPicPr>
                <p:cNvPr id="37" name="Picture 36">
                  <a:extLst>
                    <a:ext uri="{FF2B5EF4-FFF2-40B4-BE49-F238E27FC236}">
                      <a16:creationId xmlns:a16="http://schemas.microsoft.com/office/drawing/2014/main" id="{86C71A3F-EBED-4BFE-9D60-278E561AFA53}"/>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1319698" y="1302744"/>
                  <a:ext cx="2454476" cy="2446295"/>
                </a:xfrm>
                <a:prstGeom prst="rect">
                  <a:avLst/>
                </a:prstGeom>
              </p:spPr>
            </p:pic>
            <p:sp>
              <p:nvSpPr>
                <p:cNvPr id="38" name="Rectangle 37">
                  <a:extLst>
                    <a:ext uri="{FF2B5EF4-FFF2-40B4-BE49-F238E27FC236}">
                      <a16:creationId xmlns:a16="http://schemas.microsoft.com/office/drawing/2014/main" id="{341EE211-6AC2-43CD-9AD7-8BF1F96C470B}"/>
                    </a:ext>
                  </a:extLst>
                </p:cNvPr>
                <p:cNvSpPr/>
                <p:nvPr/>
              </p:nvSpPr>
              <p:spPr>
                <a:xfrm rot="422574">
                  <a:off x="2273794" y="2648180"/>
                  <a:ext cx="250242" cy="236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4F7C77C6-3400-4ECC-B4F0-E8F81C26ECEF}"/>
                  </a:ext>
                </a:extLst>
              </p:cNvPr>
              <p:cNvGrpSpPr/>
              <p:nvPr/>
            </p:nvGrpSpPr>
            <p:grpSpPr>
              <a:xfrm>
                <a:off x="2432203" y="2792346"/>
                <a:ext cx="534257" cy="340490"/>
                <a:chOff x="2399818" y="2530592"/>
                <a:chExt cx="534257" cy="340490"/>
              </a:xfrm>
              <a:solidFill>
                <a:srgbClr val="3A9F11"/>
              </a:solidFill>
            </p:grpSpPr>
            <p:sp>
              <p:nvSpPr>
                <p:cNvPr id="35" name="Multiplication Sign 34">
                  <a:extLst>
                    <a:ext uri="{FF2B5EF4-FFF2-40B4-BE49-F238E27FC236}">
                      <a16:creationId xmlns:a16="http://schemas.microsoft.com/office/drawing/2014/main" id="{3EF6D22F-CF79-4875-9B58-35D99C90990F}"/>
                    </a:ext>
                  </a:extLst>
                </p:cNvPr>
                <p:cNvSpPr/>
                <p:nvPr/>
              </p:nvSpPr>
              <p:spPr>
                <a:xfrm rot="20735455">
                  <a:off x="2399818" y="2587158"/>
                  <a:ext cx="294656" cy="283924"/>
                </a:xfrm>
                <a:prstGeom prst="mathMultiply">
                  <a:avLst/>
                </a:prstGeom>
                <a:solidFill>
                  <a:srgbClr val="63A527"/>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Multiplication Sign 35">
                  <a:extLst>
                    <a:ext uri="{FF2B5EF4-FFF2-40B4-BE49-F238E27FC236}">
                      <a16:creationId xmlns:a16="http://schemas.microsoft.com/office/drawing/2014/main" id="{49F434C0-FA67-4A03-B7B3-ACFA5EAEB5A3}"/>
                    </a:ext>
                  </a:extLst>
                </p:cNvPr>
                <p:cNvSpPr/>
                <p:nvPr/>
              </p:nvSpPr>
              <p:spPr>
                <a:xfrm rot="20735455">
                  <a:off x="2639419" y="2530592"/>
                  <a:ext cx="294656" cy="283924"/>
                </a:xfrm>
                <a:prstGeom prst="mathMultiply">
                  <a:avLst/>
                </a:prstGeom>
                <a:solidFill>
                  <a:srgbClr val="63A527"/>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2" name="Rectangle 31">
              <a:extLst>
                <a:ext uri="{FF2B5EF4-FFF2-40B4-BE49-F238E27FC236}">
                  <a16:creationId xmlns:a16="http://schemas.microsoft.com/office/drawing/2014/main" id="{CE04377A-9105-4748-95B9-52E5D0DF34E3}"/>
                </a:ext>
              </a:extLst>
            </p:cNvPr>
            <p:cNvSpPr/>
            <p:nvPr/>
          </p:nvSpPr>
          <p:spPr>
            <a:xfrm rot="20902713">
              <a:off x="787316" y="4502729"/>
              <a:ext cx="1068986" cy="249762"/>
            </a:xfrm>
            <a:prstGeom prst="rect">
              <a:avLst/>
            </a:prstGeom>
            <a:solidFill>
              <a:srgbClr val="C00000"/>
            </a:solidFill>
            <a:effectLst>
              <a:innerShdw blurRad="63500" dist="50800" dir="16200000">
                <a:prstClr val="black">
                  <a:alpha val="50000"/>
                </a:prstClr>
              </a:inn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4464615" y="5661024"/>
            <a:ext cx="7629917" cy="985012"/>
            <a:chOff x="2447633" y="4125039"/>
            <a:chExt cx="8058279" cy="1097281"/>
          </a:xfrm>
        </p:grpSpPr>
        <p:grpSp>
          <p:nvGrpSpPr>
            <p:cNvPr id="19" name="Group 18"/>
            <p:cNvGrpSpPr/>
            <p:nvPr/>
          </p:nvGrpSpPr>
          <p:grpSpPr>
            <a:xfrm>
              <a:off x="2447633" y="4125039"/>
              <a:ext cx="8058279" cy="1097281"/>
              <a:chOff x="2447633" y="4125039"/>
              <a:chExt cx="8058279" cy="1097281"/>
            </a:xfrm>
          </p:grpSpPr>
          <p:sp>
            <p:nvSpPr>
              <p:cNvPr id="21" name="Flowchart: Delay 20"/>
              <p:cNvSpPr/>
              <p:nvPr/>
            </p:nvSpPr>
            <p:spPr>
              <a:xfrm rot="10800000">
                <a:off x="2447633"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elay 21"/>
              <p:cNvSpPr/>
              <p:nvPr/>
            </p:nvSpPr>
            <p:spPr>
              <a:xfrm>
                <a:off x="9530040"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3423505" y="4125039"/>
                <a:ext cx="6578907" cy="1097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bg1"/>
                    </a:solidFill>
                  </a:rPr>
                  <a:t>Complete a comparison of technical training institution options</a:t>
                </a:r>
              </a:p>
            </p:txBody>
          </p:sp>
        </p:grpSp>
        <p:sp>
          <p:nvSpPr>
            <p:cNvPr id="20" name="Oval 19"/>
            <p:cNvSpPr/>
            <p:nvPr/>
          </p:nvSpPr>
          <p:spPr>
            <a:xfrm>
              <a:off x="2552883" y="4216480"/>
              <a:ext cx="906772" cy="916759"/>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effectLst>
                    <a:outerShdw blurRad="38100" dist="38100" dir="2700000" algn="tl">
                      <a:srgbClr val="000000">
                        <a:alpha val="43137"/>
                      </a:srgbClr>
                    </a:outerShdw>
                  </a:effectLst>
                  <a:latin typeface="Franklin Gothic Demi" panose="020B0703020102020204" pitchFamily="34" charset="0"/>
                </a:rPr>
                <a:t>CRS</a:t>
              </a:r>
              <a:endParaRPr lang="en-US" sz="16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85296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645E56F-51F9-4CAA-ADE6-91725EF1DEBD}"/>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0" y="0"/>
            <a:ext cx="12192000" cy="3360334"/>
          </a:xfrm>
          <a:prstGeom prst="rect">
            <a:avLst/>
          </a:prstGeom>
        </p:spPr>
      </p:pic>
      <p:cxnSp>
        <p:nvCxnSpPr>
          <p:cNvPr id="36" name="Straight Connector 35">
            <a:extLst>
              <a:ext uri="{FF2B5EF4-FFF2-40B4-BE49-F238E27FC236}">
                <a16:creationId xmlns:a16="http://schemas.microsoft.com/office/drawing/2014/main" id="{E77C270E-2573-4D8C-9B42-14D692C5F88F}"/>
              </a:ext>
            </a:extLst>
          </p:cNvPr>
          <p:cNvCxnSpPr/>
          <p:nvPr/>
        </p:nvCxnSpPr>
        <p:spPr>
          <a:xfrm>
            <a:off x="0" y="3385128"/>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8D02F7D-617C-4E68-9943-B02E1C25238A}"/>
              </a:ext>
            </a:extLst>
          </p:cNvPr>
          <p:cNvSpPr txBox="1"/>
          <p:nvPr/>
        </p:nvSpPr>
        <p:spPr>
          <a:xfrm>
            <a:off x="6463735" y="3872112"/>
            <a:ext cx="5005027" cy="2554545"/>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Federal Hiring</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Interview Skills</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LinkedIn Profiles/Job Search</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Salary Negotiations</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endPar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CBC0A01-4748-4608-B55B-1B7DF8957050}"/>
              </a:ext>
            </a:extLst>
          </p:cNvPr>
          <p:cNvSpPr txBox="1"/>
          <p:nvPr/>
        </p:nvSpPr>
        <p:spPr>
          <a:xfrm>
            <a:off x="-2336" y="845710"/>
            <a:ext cx="12196672" cy="2308324"/>
          </a:xfrm>
          <a:prstGeom prst="rect">
            <a:avLst/>
          </a:prstGeom>
          <a:noFill/>
        </p:spPr>
        <p:txBody>
          <a:bodyPr wrap="none" rtlCol="0">
            <a:spAutoFit/>
          </a:bodyPr>
          <a:lstStyle/>
          <a:p>
            <a:pPr algn="ctr"/>
            <a:r>
              <a:rPr lang="en-US" sz="4800" b="1" cap="all" dirty="0">
                <a:solidFill>
                  <a:schemeClr val="bg1"/>
                </a:solidFill>
                <a:effectLst>
                  <a:outerShdw blurRad="38100" dist="38100" dir="2700000" algn="tl">
                    <a:srgbClr val="000000">
                      <a:alpha val="43137"/>
                    </a:srgbClr>
                  </a:outerShdw>
                </a:effectLst>
                <a:latin typeface="Franklin Gothic Medium" panose="020B0603020102020204" pitchFamily="34" charset="0"/>
              </a:rPr>
              <a:t>DOL Transition Employment Assistance </a:t>
            </a:r>
          </a:p>
          <a:p>
            <a:pPr algn="ctr"/>
            <a:r>
              <a:rPr lang="en-US" sz="4800" b="1" cap="all" dirty="0">
                <a:solidFill>
                  <a:schemeClr val="bg1"/>
                </a:solidFill>
                <a:effectLst>
                  <a:outerShdw blurRad="38100" dist="38100" dir="2700000" algn="tl">
                    <a:srgbClr val="000000">
                      <a:alpha val="43137"/>
                    </a:srgbClr>
                  </a:outerShdw>
                </a:effectLst>
                <a:latin typeface="Franklin Gothic Medium" panose="020B0603020102020204" pitchFamily="34" charset="0"/>
              </a:rPr>
              <a:t>for Military Spouses (TEAMS)</a:t>
            </a:r>
          </a:p>
          <a:p>
            <a:pPr marL="285750" indent="-285750">
              <a:buFont typeface="Arial" panose="020B0604020202020204" pitchFamily="34" charset="0"/>
              <a:buChar char="•"/>
            </a:pPr>
            <a:endParaRPr lang="en-US" sz="4800" b="1" cap="all" dirty="0">
              <a:solidFill>
                <a:schemeClr val="bg1"/>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TextBox 11">
            <a:extLst>
              <a:ext uri="{FF2B5EF4-FFF2-40B4-BE49-F238E27FC236}">
                <a16:creationId xmlns:a16="http://schemas.microsoft.com/office/drawing/2014/main" id="{A08B75C7-792A-404E-8E15-24404C0CF1C6}"/>
              </a:ext>
            </a:extLst>
          </p:cNvPr>
          <p:cNvSpPr txBox="1"/>
          <p:nvPr/>
        </p:nvSpPr>
        <p:spPr>
          <a:xfrm>
            <a:off x="1458708" y="3847318"/>
            <a:ext cx="5005027" cy="2554545"/>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2400" dirty="0">
                <a:solidFill>
                  <a:prstClr val="white"/>
                </a:solidFill>
                <a:latin typeface="Calibri" panose="020F0502020204030204"/>
              </a:rPr>
              <a:t>Your Next Move</a:t>
            </a:r>
            <a:endParaRPr kumimoji="0" lang="en-US" sz="2400" i="0" u="none" strike="noStrike" kern="1200" cap="none" spc="0" normalizeH="0" baseline="0" noProof="0" dirty="0">
              <a:ln>
                <a:noFill/>
              </a:ln>
              <a:solidFill>
                <a:prstClr val="white"/>
              </a:solidFill>
              <a:effectLst/>
              <a:uLnTx/>
              <a:uFillTx/>
              <a:latin typeface="Calibri" panose="020F0502020204030204"/>
            </a:endParaRP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rPr>
              <a:t>Career Credentials</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rPr>
              <a:t>Marketing Me</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rPr>
              <a:t>Resume Essentials</a:t>
            </a: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US" sz="2400" i="0" u="none" strike="noStrike" kern="1200" cap="none" spc="0" normalizeH="0" baseline="0" noProof="0" dirty="0">
              <a:ln>
                <a:noFill/>
              </a:ln>
              <a:solidFill>
                <a:prstClr val="white"/>
              </a:solidFill>
              <a:effectLst/>
              <a:uLnTx/>
              <a:uFillTx/>
              <a:latin typeface="Calibri" panose="020F0502020204030204"/>
            </a:endParaRPr>
          </a:p>
        </p:txBody>
      </p:sp>
      <p:sp>
        <p:nvSpPr>
          <p:cNvPr id="13" name="Slide Number Placeholder 3">
            <a:extLst>
              <a:ext uri="{FF2B5EF4-FFF2-40B4-BE49-F238E27FC236}">
                <a16:creationId xmlns:a16="http://schemas.microsoft.com/office/drawing/2014/main" id="{83102DFB-DEB4-4D0E-9609-ED77C876DEA0}"/>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49</a:t>
            </a:fld>
            <a:endParaRPr lang="en-US" dirty="0">
              <a:solidFill>
                <a:schemeClr val="bg1"/>
              </a:solidFill>
            </a:endParaRPr>
          </a:p>
        </p:txBody>
      </p:sp>
      <p:sp>
        <p:nvSpPr>
          <p:cNvPr id="14" name="TextBox 13">
            <a:extLst>
              <a:ext uri="{FF2B5EF4-FFF2-40B4-BE49-F238E27FC236}">
                <a16:creationId xmlns:a16="http://schemas.microsoft.com/office/drawing/2014/main" id="{81815F1F-9125-46E1-90DB-CDB8970ED5B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49</a:t>
            </a:r>
            <a:endParaRPr lang="en-US" b="1" dirty="0">
              <a:solidFill>
                <a:schemeClr val="bg1"/>
              </a:solidFill>
            </a:endParaRPr>
          </a:p>
        </p:txBody>
      </p:sp>
    </p:spTree>
    <p:extLst>
      <p:ext uri="{BB962C8B-B14F-4D97-AF65-F5344CB8AC3E}">
        <p14:creationId xmlns:p14="http://schemas.microsoft.com/office/powerpoint/2010/main" val="74257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0" y="757238"/>
            <a:ext cx="7953075" cy="923330"/>
          </a:xfrm>
          <a:prstGeom prst="rect">
            <a:avLst/>
          </a:prstGeom>
          <a:noFill/>
        </p:spPr>
        <p:txBody>
          <a:bodyPr wrap="none" rtlCol="0">
            <a:spAutoFit/>
          </a:bodyPr>
          <a:lstStyle/>
          <a:p>
            <a:r>
              <a:rPr lang="en-US" sz="5400" b="1" dirty="0">
                <a:solidFill>
                  <a:schemeClr val="bg1"/>
                </a:solidFill>
                <a:effectLst>
                  <a:outerShdw blurRad="38100" dist="38100" dir="2700000" algn="tl">
                    <a:srgbClr val="000000">
                      <a:alpha val="43137"/>
                    </a:srgbClr>
                  </a:outerShdw>
                </a:effectLst>
                <a:latin typeface="Franklin Gothic Demi" panose="020B0703020102020204" pitchFamily="34" charset="0"/>
              </a:rPr>
              <a:t>10 STEPS TO TRANSITION</a:t>
            </a:r>
          </a:p>
        </p:txBody>
      </p:sp>
      <p:sp>
        <p:nvSpPr>
          <p:cNvPr id="3" name="TextBox 2"/>
          <p:cNvSpPr txBox="1"/>
          <p:nvPr/>
        </p:nvSpPr>
        <p:spPr>
          <a:xfrm>
            <a:off x="3152703" y="2095911"/>
            <a:ext cx="8082534" cy="4478149"/>
          </a:xfrm>
          <a:prstGeom prst="rect">
            <a:avLst/>
          </a:prstGeom>
          <a:noFill/>
        </p:spPr>
        <p:txBody>
          <a:bodyPr wrap="none" rtlCol="0">
            <a:spAutoFit/>
          </a:bodyPr>
          <a:lstStyle/>
          <a:p>
            <a:pPr>
              <a:spcAft>
                <a:spcPts val="600"/>
              </a:spcAft>
            </a:pPr>
            <a:r>
              <a:rPr lang="en-US" sz="2400" b="1" dirty="0">
                <a:solidFill>
                  <a:schemeClr val="bg1"/>
                </a:solidFill>
                <a:effectLst>
                  <a:outerShdw blurRad="38100" dist="38100" dir="2700000" algn="tl">
                    <a:srgbClr val="000000">
                      <a:alpha val="43137"/>
                    </a:srgbClr>
                  </a:outerShdw>
                </a:effectLst>
              </a:rPr>
              <a:t>STEP 1: 	Plan for Your Transition</a:t>
            </a:r>
          </a:p>
          <a:p>
            <a:pPr>
              <a:spcAft>
                <a:spcPts val="600"/>
              </a:spcAft>
            </a:pPr>
            <a:r>
              <a:rPr lang="en-US" sz="2400" b="1" dirty="0">
                <a:solidFill>
                  <a:schemeClr val="bg1"/>
                </a:solidFill>
                <a:effectLst>
                  <a:outerShdw blurRad="38100" dist="38100" dir="2700000" algn="tl">
                    <a:srgbClr val="000000">
                      <a:alpha val="43137"/>
                    </a:srgbClr>
                  </a:outerShdw>
                </a:effectLst>
              </a:rPr>
              <a:t>STEP 2: 	Build Your Transition Team</a:t>
            </a:r>
          </a:p>
          <a:p>
            <a:pPr>
              <a:spcAft>
                <a:spcPts val="600"/>
              </a:spcAft>
            </a:pPr>
            <a:r>
              <a:rPr lang="en-US" sz="2400" b="1" dirty="0">
                <a:solidFill>
                  <a:schemeClr val="bg1"/>
                </a:solidFill>
                <a:effectLst>
                  <a:outerShdw blurRad="38100" dist="38100" dir="2700000" algn="tl">
                    <a:srgbClr val="000000">
                      <a:alpha val="43137"/>
                    </a:srgbClr>
                  </a:outerShdw>
                </a:effectLst>
              </a:rPr>
              <a:t>STEP 3: 	Know Your VA Benefits</a:t>
            </a:r>
          </a:p>
          <a:p>
            <a:pPr>
              <a:spcAft>
                <a:spcPts val="600"/>
              </a:spcAft>
            </a:pPr>
            <a:r>
              <a:rPr lang="en-US" sz="2400" b="1" dirty="0">
                <a:solidFill>
                  <a:schemeClr val="bg1"/>
                </a:solidFill>
                <a:effectLst>
                  <a:outerShdw blurRad="38100" dist="38100" dir="2700000" algn="tl">
                    <a:srgbClr val="000000">
                      <a:alpha val="43137"/>
                    </a:srgbClr>
                  </a:outerShdw>
                </a:effectLst>
              </a:rPr>
              <a:t>STEP 4: 	Plan for Health/Mental Care and Health Insurance</a:t>
            </a:r>
          </a:p>
          <a:p>
            <a:pPr>
              <a:spcAft>
                <a:spcPts val="600"/>
              </a:spcAft>
            </a:pPr>
            <a:r>
              <a:rPr lang="en-US" sz="2400" b="1" dirty="0">
                <a:solidFill>
                  <a:schemeClr val="bg1"/>
                </a:solidFill>
                <a:effectLst>
                  <a:outerShdw blurRad="38100" dist="38100" dir="2700000" algn="tl">
                    <a:srgbClr val="000000">
                      <a:alpha val="43137"/>
                    </a:srgbClr>
                  </a:outerShdw>
                </a:effectLst>
              </a:rPr>
              <a:t>STEP 5: 	Plan for Civilian Employment/Vocational Training</a:t>
            </a:r>
          </a:p>
          <a:p>
            <a:pPr>
              <a:spcAft>
                <a:spcPts val="600"/>
              </a:spcAft>
            </a:pPr>
            <a:r>
              <a:rPr lang="en-US" sz="2400" b="1" dirty="0">
                <a:solidFill>
                  <a:schemeClr val="bg1"/>
                </a:solidFill>
                <a:effectLst>
                  <a:outerShdw blurRad="38100" dist="38100" dir="2700000" algn="tl">
                    <a:srgbClr val="000000">
                      <a:alpha val="43137"/>
                    </a:srgbClr>
                  </a:outerShdw>
                </a:effectLst>
              </a:rPr>
              <a:t>STEP 6: 	Learn About Federal Employment</a:t>
            </a:r>
          </a:p>
          <a:p>
            <a:pPr>
              <a:spcAft>
                <a:spcPts val="600"/>
              </a:spcAft>
            </a:pPr>
            <a:r>
              <a:rPr lang="en-US" sz="2400" b="1" dirty="0">
                <a:solidFill>
                  <a:schemeClr val="bg1"/>
                </a:solidFill>
                <a:effectLst>
                  <a:outerShdw blurRad="38100" dist="38100" dir="2700000" algn="tl">
                    <a:srgbClr val="000000">
                      <a:alpha val="43137"/>
                    </a:srgbClr>
                  </a:outerShdw>
                </a:effectLst>
              </a:rPr>
              <a:t>STEP 7:		Plan for Further Education</a:t>
            </a:r>
          </a:p>
          <a:p>
            <a:pPr>
              <a:spcAft>
                <a:spcPts val="600"/>
              </a:spcAft>
            </a:pPr>
            <a:r>
              <a:rPr lang="en-US" sz="2400" b="1" dirty="0">
                <a:solidFill>
                  <a:schemeClr val="bg1"/>
                </a:solidFill>
                <a:effectLst>
                  <a:outerShdw blurRad="38100" dist="38100" dir="2700000" algn="tl">
                    <a:srgbClr val="000000">
                      <a:alpha val="43137"/>
                    </a:srgbClr>
                  </a:outerShdw>
                </a:effectLst>
              </a:rPr>
              <a:t>STEP 8: 	Consider Starting a Business</a:t>
            </a:r>
          </a:p>
          <a:p>
            <a:pPr>
              <a:spcAft>
                <a:spcPts val="600"/>
              </a:spcAft>
            </a:pPr>
            <a:r>
              <a:rPr lang="en-US" sz="2400" b="1" dirty="0">
                <a:solidFill>
                  <a:schemeClr val="bg1"/>
                </a:solidFill>
                <a:effectLst>
                  <a:outerShdw blurRad="38100" dist="38100" dir="2700000" algn="tl">
                    <a:srgbClr val="000000">
                      <a:alpha val="43137"/>
                    </a:srgbClr>
                  </a:outerShdw>
                </a:effectLst>
              </a:rPr>
              <a:t>STEP 9: 	Explore Additional Information and Benefits</a:t>
            </a:r>
          </a:p>
          <a:p>
            <a:pPr>
              <a:spcAft>
                <a:spcPts val="600"/>
              </a:spcAft>
            </a:pPr>
            <a:r>
              <a:rPr lang="en-US" sz="2400" b="1" dirty="0">
                <a:solidFill>
                  <a:schemeClr val="bg1"/>
                </a:solidFill>
                <a:effectLst>
                  <a:outerShdw blurRad="38100" dist="38100" dir="2700000" algn="tl">
                    <a:srgbClr val="000000">
                      <a:alpha val="43137"/>
                    </a:srgbClr>
                  </a:outerShdw>
                </a:effectLst>
              </a:rPr>
              <a:t>STEP 10: 	Know Where to Go for Assistance</a:t>
            </a:r>
          </a:p>
        </p:txBody>
      </p:sp>
      <p:pic>
        <p:nvPicPr>
          <p:cNvPr id="27" name="Picture 26">
            <a:extLst>
              <a:ext uri="{FF2B5EF4-FFF2-40B4-BE49-F238E27FC236}">
                <a16:creationId xmlns:a16="http://schemas.microsoft.com/office/drawing/2014/main" id="{B9D91499-4E19-40EF-BA99-41883B6FFB4F}"/>
              </a:ext>
            </a:extLst>
          </p:cNvPr>
          <p:cNvPicPr>
            <a:picLocks noChangeAspect="1"/>
          </p:cNvPicPr>
          <p:nvPr/>
        </p:nvPicPr>
        <p:blipFill>
          <a:blip r:embed="rId4"/>
          <a:stretch>
            <a:fillRect/>
          </a:stretch>
        </p:blipFill>
        <p:spPr>
          <a:xfrm>
            <a:off x="0" y="1839451"/>
            <a:ext cx="2602523" cy="5029454"/>
          </a:xfrm>
          <a:prstGeom prst="rect">
            <a:avLst/>
          </a:prstGeom>
        </p:spPr>
      </p:pic>
      <p:sp>
        <p:nvSpPr>
          <p:cNvPr id="6" name="Slide Number Placeholder 3">
            <a:extLst>
              <a:ext uri="{FF2B5EF4-FFF2-40B4-BE49-F238E27FC236}">
                <a16:creationId xmlns:a16="http://schemas.microsoft.com/office/drawing/2014/main" id="{1A1780BE-BB75-45CF-9473-EF53631DBE77}"/>
              </a:ext>
            </a:extLst>
          </p:cNvPr>
          <p:cNvSpPr>
            <a:spLocks noGrp="1"/>
          </p:cNvSpPr>
          <p:nvPr>
            <p:ph type="sldNum" sz="quarter" idx="12"/>
          </p:nvPr>
        </p:nvSpPr>
        <p:spPr>
          <a:xfrm>
            <a:off x="9287933" y="6391498"/>
            <a:ext cx="2743200" cy="365125"/>
          </a:xfrm>
        </p:spPr>
        <p:txBody>
          <a:bodyPr/>
          <a:lstStyle/>
          <a:p>
            <a:fld id="{991D01DE-6527-4A0D-98D0-FC06B10F670A}" type="slidenum">
              <a:rPr lang="en-US" smtClean="0">
                <a:solidFill>
                  <a:schemeClr val="bg1"/>
                </a:solidFill>
              </a:rPr>
              <a:t>5</a:t>
            </a:fld>
            <a:endParaRPr lang="en-US" dirty="0">
              <a:solidFill>
                <a:schemeClr val="bg1"/>
              </a:solidFill>
            </a:endParaRPr>
          </a:p>
        </p:txBody>
      </p:sp>
      <p:cxnSp>
        <p:nvCxnSpPr>
          <p:cNvPr id="8" name="Straight Connector 7">
            <a:extLst>
              <a:ext uri="{FF2B5EF4-FFF2-40B4-BE49-F238E27FC236}">
                <a16:creationId xmlns:a16="http://schemas.microsoft.com/office/drawing/2014/main" id="{A0E6F592-679C-4575-8C65-A1700D6F4DF5}"/>
              </a:ext>
            </a:extLst>
          </p:cNvPr>
          <p:cNvCxnSpPr/>
          <p:nvPr/>
        </p:nvCxnSpPr>
        <p:spPr>
          <a:xfrm>
            <a:off x="0" y="1839449"/>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4F7467-D0C6-45DC-9CC8-66ACA9E23FF1}"/>
              </a:ext>
            </a:extLst>
          </p:cNvPr>
          <p:cNvCxnSpPr>
            <a:cxnSpLocks/>
          </p:cNvCxnSpPr>
          <p:nvPr/>
        </p:nvCxnSpPr>
        <p:spPr>
          <a:xfrm>
            <a:off x="2601819" y="1839449"/>
            <a:ext cx="0" cy="501855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00585B-DD38-493E-8301-6ED6022358A4}"/>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6</a:t>
            </a:r>
          </a:p>
        </p:txBody>
      </p:sp>
    </p:spTree>
    <p:extLst>
      <p:ext uri="{BB962C8B-B14F-4D97-AF65-F5344CB8AC3E}">
        <p14:creationId xmlns:p14="http://schemas.microsoft.com/office/powerpoint/2010/main" val="411320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97400" y="2335716"/>
            <a:ext cx="3610777" cy="4062651"/>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en-US" sz="28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Career One Stop website</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American Job Centers (AJC)</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Priority of Service</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State Job Banks</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Unemployment Compensation</a:t>
            </a:r>
          </a:p>
        </p:txBody>
      </p:sp>
      <p:sp>
        <p:nvSpPr>
          <p:cNvPr id="5" name="Slide Number Placeholder 3">
            <a:extLst>
              <a:ext uri="{FF2B5EF4-FFF2-40B4-BE49-F238E27FC236}">
                <a16:creationId xmlns:a16="http://schemas.microsoft.com/office/drawing/2014/main" id="{90A2CC5E-F3F4-49D6-9795-2C3941544980}"/>
              </a:ext>
            </a:extLst>
          </p:cNvPr>
          <p:cNvSpPr>
            <a:spLocks noGrp="1"/>
          </p:cNvSpPr>
          <p:nvPr>
            <p:ph type="sldNum" sz="quarter" idx="12"/>
          </p:nvPr>
        </p:nvSpPr>
        <p:spPr>
          <a:xfrm>
            <a:off x="9164199" y="6033242"/>
            <a:ext cx="2743200" cy="365125"/>
          </a:xfrm>
        </p:spPr>
        <p:txBody>
          <a:bodyPr/>
          <a:lstStyle/>
          <a:p>
            <a:fld id="{991D01DE-6527-4A0D-98D0-FC06B10F670A}" type="slidenum">
              <a:rPr lang="en-US" smtClean="0">
                <a:solidFill>
                  <a:schemeClr val="bg1"/>
                </a:solidFill>
              </a:rPr>
              <a:t>50</a:t>
            </a:fld>
            <a:endParaRPr lang="en-US" dirty="0">
              <a:solidFill>
                <a:schemeClr val="bg1"/>
              </a:solidFill>
            </a:endParaRPr>
          </a:p>
        </p:txBody>
      </p:sp>
      <p:pic>
        <p:nvPicPr>
          <p:cNvPr id="12" name="Picture 11">
            <a:extLst>
              <a:ext uri="{FF2B5EF4-FFF2-40B4-BE49-F238E27FC236}">
                <a16:creationId xmlns:a16="http://schemas.microsoft.com/office/drawing/2014/main" id="{F39ABF1A-E95A-49DF-AE58-0D33A9DF457F}"/>
              </a:ext>
            </a:extLst>
          </p:cNvPr>
          <p:cNvPicPr>
            <a:picLocks noChangeAspect="1"/>
          </p:cNvPicPr>
          <p:nvPr/>
        </p:nvPicPr>
        <p:blipFill>
          <a:blip r:embed="rId4"/>
          <a:stretch>
            <a:fillRect/>
          </a:stretch>
        </p:blipFill>
        <p:spPr>
          <a:xfrm>
            <a:off x="5466522" y="-9169"/>
            <a:ext cx="6725478" cy="6858000"/>
          </a:xfrm>
          <a:prstGeom prst="rect">
            <a:avLst/>
          </a:prstGeom>
        </p:spPr>
      </p:pic>
      <p:sp>
        <p:nvSpPr>
          <p:cNvPr id="7" name="Rectangle 6">
            <a:extLst>
              <a:ext uri="{FF2B5EF4-FFF2-40B4-BE49-F238E27FC236}">
                <a16:creationId xmlns:a16="http://schemas.microsoft.com/office/drawing/2014/main" id="{B4E354B3-743C-4DC9-902C-1519CCC9392C}"/>
              </a:ext>
            </a:extLst>
          </p:cNvPr>
          <p:cNvSpPr/>
          <p:nvPr/>
        </p:nvSpPr>
        <p:spPr>
          <a:xfrm>
            <a:off x="5466522" y="9169"/>
            <a:ext cx="6725478" cy="6858000"/>
          </a:xfrm>
          <a:prstGeom prst="rect">
            <a:avLst/>
          </a:prstGeom>
          <a:solidFill>
            <a:srgbClr val="1433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010176" y="1135895"/>
            <a:ext cx="541898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DOL RESOURCES</a:t>
            </a:r>
          </a:p>
        </p:txBody>
      </p:sp>
      <p:sp>
        <p:nvSpPr>
          <p:cNvPr id="8" name="Slide Number Placeholder 3">
            <a:extLst>
              <a:ext uri="{FF2B5EF4-FFF2-40B4-BE49-F238E27FC236}">
                <a16:creationId xmlns:a16="http://schemas.microsoft.com/office/drawing/2014/main" id="{0F52F72B-AE17-4367-A969-D13295E204F8}"/>
              </a:ext>
            </a:extLst>
          </p:cNvPr>
          <p:cNvSpPr txBox="1">
            <a:spLocks/>
          </p:cNvSpPr>
          <p:nvPr/>
        </p:nvSpPr>
        <p:spPr>
          <a:xfrm>
            <a:off x="9287933" y="630483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1D01DE-6527-4A0D-98D0-FC06B10F670A}" type="slidenum">
              <a:rPr lang="en-US" smtClean="0">
                <a:solidFill>
                  <a:schemeClr val="bg1"/>
                </a:solidFill>
              </a:rPr>
              <a:pPr/>
              <a:t>50</a:t>
            </a:fld>
            <a:endParaRPr lang="en-US" dirty="0">
              <a:solidFill>
                <a:schemeClr val="bg1"/>
              </a:solidFill>
            </a:endParaRPr>
          </a:p>
        </p:txBody>
      </p:sp>
      <p:sp>
        <p:nvSpPr>
          <p:cNvPr id="9" name="TextBox 8">
            <a:extLst>
              <a:ext uri="{FF2B5EF4-FFF2-40B4-BE49-F238E27FC236}">
                <a16:creationId xmlns:a16="http://schemas.microsoft.com/office/drawing/2014/main" id="{6104C505-048C-4D94-B307-5BFFEEB6DB41}"/>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50</a:t>
            </a:r>
            <a:endParaRPr lang="en-US" b="1" dirty="0">
              <a:solidFill>
                <a:schemeClr val="bg1"/>
              </a:solidFill>
            </a:endParaRPr>
          </a:p>
        </p:txBody>
      </p:sp>
    </p:spTree>
    <p:extLst>
      <p:ext uri="{BB962C8B-B14F-4D97-AF65-F5344CB8AC3E}">
        <p14:creationId xmlns:p14="http://schemas.microsoft.com/office/powerpoint/2010/main" val="30559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019675" y="1122006"/>
            <a:ext cx="5295900" cy="2308324"/>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O*NET Online</a:t>
            </a:r>
          </a:p>
          <a:p>
            <a:pPr marL="914400" marR="0" lvl="1"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Interest Profiler</a:t>
            </a:r>
          </a:p>
          <a:p>
            <a:pPr marL="914400" marR="0" lvl="1"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My Next Move for Veterans</a:t>
            </a:r>
          </a:p>
        </p:txBody>
      </p:sp>
      <p:sp>
        <p:nvSpPr>
          <p:cNvPr id="4" name="Rectangle 3"/>
          <p:cNvSpPr/>
          <p:nvPr/>
        </p:nvSpPr>
        <p:spPr>
          <a:xfrm>
            <a:off x="4886325" y="4108984"/>
            <a:ext cx="6096000" cy="2185214"/>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Verification of Military Experience and 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(VMET)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DD Form 2586</a:t>
            </a:r>
          </a:p>
        </p:txBody>
      </p:sp>
      <p:sp>
        <p:nvSpPr>
          <p:cNvPr id="5" name="Slide Number Placeholder 3">
            <a:extLst>
              <a:ext uri="{FF2B5EF4-FFF2-40B4-BE49-F238E27FC236}">
                <a16:creationId xmlns:a16="http://schemas.microsoft.com/office/drawing/2014/main" id="{CFA83C2C-55FC-4AEB-BFF4-E4AEF5C0B263}"/>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51</a:t>
            </a:fld>
            <a:endParaRPr lang="en-US" dirty="0">
              <a:solidFill>
                <a:schemeClr val="bg1"/>
              </a:solidFill>
            </a:endParaRPr>
          </a:p>
        </p:txBody>
      </p:sp>
      <p:pic>
        <p:nvPicPr>
          <p:cNvPr id="14" name="Picture 13">
            <a:extLst>
              <a:ext uri="{FF2B5EF4-FFF2-40B4-BE49-F238E27FC236}">
                <a16:creationId xmlns:a16="http://schemas.microsoft.com/office/drawing/2014/main" id="{C14A4380-B0D5-46EB-A36C-1F2DEB31C308}"/>
              </a:ext>
            </a:extLst>
          </p:cNvPr>
          <p:cNvPicPr>
            <a:picLocks noChangeAspect="1"/>
          </p:cNvPicPr>
          <p:nvPr/>
        </p:nvPicPr>
        <p:blipFill>
          <a:blip r:embed="rId4"/>
          <a:stretch>
            <a:fillRect/>
          </a:stretch>
        </p:blipFill>
        <p:spPr>
          <a:xfrm>
            <a:off x="0" y="1122006"/>
            <a:ext cx="3399183" cy="5735993"/>
          </a:xfrm>
          <a:prstGeom prst="rect">
            <a:avLst/>
          </a:prstGeom>
        </p:spPr>
      </p:pic>
      <p:sp>
        <p:nvSpPr>
          <p:cNvPr id="2" name="Rectangle 1"/>
          <p:cNvSpPr/>
          <p:nvPr/>
        </p:nvSpPr>
        <p:spPr>
          <a:xfrm>
            <a:off x="754260" y="198676"/>
            <a:ext cx="11437740"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IDENTIFYING SKILLS &amp; INTERESTS</a:t>
            </a:r>
          </a:p>
        </p:txBody>
      </p:sp>
      <p:cxnSp>
        <p:nvCxnSpPr>
          <p:cNvPr id="16" name="Straight Connector 15">
            <a:extLst>
              <a:ext uri="{FF2B5EF4-FFF2-40B4-BE49-F238E27FC236}">
                <a16:creationId xmlns:a16="http://schemas.microsoft.com/office/drawing/2014/main" id="{B5852B13-1FDC-4B10-B95B-482EA8180A8D}"/>
              </a:ext>
            </a:extLst>
          </p:cNvPr>
          <p:cNvCxnSpPr>
            <a:cxnSpLocks/>
          </p:cNvCxnSpPr>
          <p:nvPr/>
        </p:nvCxnSpPr>
        <p:spPr>
          <a:xfrm>
            <a:off x="0" y="1122006"/>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58B1F10-FE4F-46C3-B2EC-B3DDBE67F204}"/>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52</a:t>
            </a:r>
            <a:endParaRPr lang="en-US" b="1" dirty="0">
              <a:solidFill>
                <a:schemeClr val="bg1"/>
              </a:solidFill>
            </a:endParaRPr>
          </a:p>
        </p:txBody>
      </p:sp>
    </p:spTree>
    <p:extLst>
      <p:ext uri="{BB962C8B-B14F-4D97-AF65-F5344CB8AC3E}">
        <p14:creationId xmlns:p14="http://schemas.microsoft.com/office/powerpoint/2010/main" val="426650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014538" y="257175"/>
            <a:ext cx="5158785"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CREDENTIALING</a:t>
            </a:r>
          </a:p>
        </p:txBody>
      </p:sp>
      <p:sp>
        <p:nvSpPr>
          <p:cNvPr id="3" name="TextBox 2"/>
          <p:cNvSpPr txBox="1"/>
          <p:nvPr/>
        </p:nvSpPr>
        <p:spPr>
          <a:xfrm>
            <a:off x="2014538" y="1954320"/>
            <a:ext cx="4995861" cy="3970318"/>
          </a:xfrm>
          <a:prstGeom prst="rect">
            <a:avLst/>
          </a:prstGeom>
          <a:noFill/>
        </p:spPr>
        <p:txBody>
          <a:bodyPr wrap="square" rtlCol="0">
            <a:spAutoFit/>
          </a:bodyPr>
          <a:lstStyle/>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3200" i="0" u="none" strike="noStrike" kern="1200" cap="none" spc="0" normalizeH="0" baseline="0" noProof="0" dirty="0">
                <a:ln>
                  <a:noFill/>
                </a:ln>
                <a:solidFill>
                  <a:prstClr val="white"/>
                </a:solidFill>
                <a:effectLst/>
                <a:uLnTx/>
                <a:uFillTx/>
                <a:ea typeface="+mn-ea"/>
                <a:cs typeface="+mn-cs"/>
              </a:rPr>
              <a:t>Licenses</a:t>
            </a:r>
          </a:p>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3200" i="0" u="none" strike="noStrike" kern="1200" cap="none" spc="0" normalizeH="0" baseline="0" noProof="0" dirty="0">
                <a:ln>
                  <a:noFill/>
                </a:ln>
                <a:solidFill>
                  <a:prstClr val="white"/>
                </a:solidFill>
                <a:effectLst/>
                <a:uLnTx/>
                <a:uFillTx/>
                <a:ea typeface="+mn-ea"/>
                <a:cs typeface="+mn-cs"/>
              </a:rPr>
              <a:t>Certifications</a:t>
            </a:r>
          </a:p>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3200" i="0" u="none" strike="noStrike" kern="1200" cap="none" spc="0" normalizeH="0" baseline="0" noProof="0" dirty="0">
                <a:ln>
                  <a:noFill/>
                </a:ln>
                <a:solidFill>
                  <a:prstClr val="white"/>
                </a:solidFill>
                <a:effectLst/>
                <a:uLnTx/>
                <a:uFillTx/>
                <a:ea typeface="+mn-ea"/>
                <a:cs typeface="+mn-cs"/>
              </a:rPr>
              <a:t>Credentialing Opportunities On-Line (COOL)</a:t>
            </a:r>
          </a:p>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3200" i="0" u="none" strike="noStrike" kern="1200" cap="none" spc="0" normalizeH="0" baseline="0" noProof="0" dirty="0">
                <a:ln>
                  <a:noFill/>
                </a:ln>
                <a:solidFill>
                  <a:prstClr val="white"/>
                </a:solidFill>
                <a:effectLst/>
                <a:uLnTx/>
                <a:uFillTx/>
                <a:ea typeface="+mn-ea"/>
                <a:cs typeface="+mn-cs"/>
              </a:rPr>
              <a:t>MilGears</a:t>
            </a:r>
          </a:p>
        </p:txBody>
      </p:sp>
      <p:sp>
        <p:nvSpPr>
          <p:cNvPr id="4" name="Slide Number Placeholder 3">
            <a:extLst>
              <a:ext uri="{FF2B5EF4-FFF2-40B4-BE49-F238E27FC236}">
                <a16:creationId xmlns:a16="http://schemas.microsoft.com/office/drawing/2014/main" id="{E492AC69-D61D-4992-92B4-8D1073BA53BC}"/>
              </a:ext>
            </a:extLst>
          </p:cNvPr>
          <p:cNvSpPr>
            <a:spLocks noGrp="1"/>
          </p:cNvSpPr>
          <p:nvPr>
            <p:ph type="sldNum" sz="quarter" idx="12"/>
          </p:nvPr>
        </p:nvSpPr>
        <p:spPr>
          <a:xfrm>
            <a:off x="9448800" y="6361932"/>
            <a:ext cx="2743200" cy="365125"/>
          </a:xfrm>
        </p:spPr>
        <p:txBody>
          <a:bodyPr/>
          <a:lstStyle/>
          <a:p>
            <a:fld id="{991D01DE-6527-4A0D-98D0-FC06B10F670A}" type="slidenum">
              <a:rPr lang="en-US" smtClean="0">
                <a:solidFill>
                  <a:schemeClr val="bg1"/>
                </a:solidFill>
              </a:rPr>
              <a:t>52</a:t>
            </a:fld>
            <a:endParaRPr lang="en-US" dirty="0">
              <a:solidFill>
                <a:schemeClr val="bg1"/>
              </a:solidFill>
            </a:endParaRPr>
          </a:p>
        </p:txBody>
      </p:sp>
      <p:cxnSp>
        <p:nvCxnSpPr>
          <p:cNvPr id="9" name="Straight Connector 8">
            <a:extLst>
              <a:ext uri="{FF2B5EF4-FFF2-40B4-BE49-F238E27FC236}">
                <a16:creationId xmlns:a16="http://schemas.microsoft.com/office/drawing/2014/main" id="{A99FCB68-E3D5-4DD1-A1B8-9A0313E47155}"/>
              </a:ext>
            </a:extLst>
          </p:cNvPr>
          <p:cNvCxnSpPr>
            <a:cxnSpLocks/>
          </p:cNvCxnSpPr>
          <p:nvPr/>
        </p:nvCxnSpPr>
        <p:spPr>
          <a:xfrm>
            <a:off x="0" y="1429167"/>
            <a:ext cx="9229431"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29D01F2-2C67-4EE8-B315-C3CA2D127715}"/>
              </a:ext>
            </a:extLst>
          </p:cNvPr>
          <p:cNvPicPr>
            <a:picLocks noChangeAspect="1"/>
          </p:cNvPicPr>
          <p:nvPr/>
        </p:nvPicPr>
        <p:blipFill>
          <a:blip r:embed="rId4"/>
          <a:stretch>
            <a:fillRect/>
          </a:stretch>
        </p:blipFill>
        <p:spPr>
          <a:xfrm rot="20491475">
            <a:off x="7517310" y="2165924"/>
            <a:ext cx="3497678" cy="2565359"/>
          </a:xfrm>
          <a:prstGeom prst="rect">
            <a:avLst/>
          </a:prstGeom>
          <a:effectLst>
            <a:outerShdw blurRad="190500" dist="520700" dir="1500000" algn="tl" rotWithShape="0">
              <a:prstClr val="black">
                <a:alpha val="40000"/>
              </a:prstClr>
            </a:outerShdw>
          </a:effectLst>
          <a:scene3d>
            <a:camera prst="orthographicFront"/>
            <a:lightRig rig="threePt" dir="t"/>
          </a:scene3d>
          <a:sp3d>
            <a:bevelT w="165100" prst="coolSlant"/>
          </a:sp3d>
        </p:spPr>
      </p:pic>
      <p:pic>
        <p:nvPicPr>
          <p:cNvPr id="6" name="Picture 5">
            <a:extLst>
              <a:ext uri="{FF2B5EF4-FFF2-40B4-BE49-F238E27FC236}">
                <a16:creationId xmlns:a16="http://schemas.microsoft.com/office/drawing/2014/main" id="{9BCDF826-66A9-47E9-BEB4-CC59990B3E46}"/>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rot="3102957">
            <a:off x="7891626" y="-221230"/>
            <a:ext cx="4036082" cy="3300793"/>
          </a:xfrm>
          <a:prstGeom prst="rect">
            <a:avLst/>
          </a:prstGeom>
          <a:effectLst>
            <a:outerShdw blurRad="190500" dist="495300" dir="3960000" algn="ctr" rotWithShape="0">
              <a:srgbClr val="000000">
                <a:alpha val="43137"/>
              </a:srgbClr>
            </a:outerShdw>
          </a:effectLst>
        </p:spPr>
      </p:pic>
      <p:sp>
        <p:nvSpPr>
          <p:cNvPr id="11" name="TextBox 10">
            <a:extLst>
              <a:ext uri="{FF2B5EF4-FFF2-40B4-BE49-F238E27FC236}">
                <a16:creationId xmlns:a16="http://schemas.microsoft.com/office/drawing/2014/main" id="{A81C9F8E-2315-4DC6-B026-9C08AFA7D35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54</a:t>
            </a:r>
            <a:endParaRPr lang="en-US" b="1" dirty="0">
              <a:solidFill>
                <a:schemeClr val="bg1"/>
              </a:solidFill>
            </a:endParaRPr>
          </a:p>
        </p:txBody>
      </p:sp>
    </p:spTree>
    <p:extLst>
      <p:ext uri="{BB962C8B-B14F-4D97-AF65-F5344CB8AC3E}">
        <p14:creationId xmlns:p14="http://schemas.microsoft.com/office/powerpoint/2010/main" val="19536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D5B018-2970-4AB1-B1E7-5E377EF9BE94}"/>
              </a:ext>
            </a:extLst>
          </p:cNvPr>
          <p:cNvSpPr txBox="1"/>
          <p:nvPr/>
        </p:nvSpPr>
        <p:spPr>
          <a:xfrm>
            <a:off x="873387" y="3366655"/>
            <a:ext cx="4730517" cy="2677656"/>
          </a:xfrm>
          <a:prstGeom prst="rect">
            <a:avLst/>
          </a:prstGeom>
          <a:noFill/>
        </p:spPr>
        <p:txBody>
          <a:bodyPr wrap="squar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Apprenticeships/OJT</a:t>
            </a:r>
          </a:p>
          <a:p>
            <a:pPr marL="457200" marR="0" lvl="0" indent="-457200" algn="l" defTabSz="457200" rtl="0" eaLnBrk="1" fontAlgn="auto" latinLnBrk="0" hangingPunct="1">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United States Military Apprenticeship Program (USMAP)</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ea typeface="+mn-ea"/>
              <a:cs typeface="+mn-cs"/>
            </a:endParaRPr>
          </a:p>
        </p:txBody>
      </p:sp>
      <p:sp>
        <p:nvSpPr>
          <p:cNvPr id="8" name="TextBox 7">
            <a:extLst>
              <a:ext uri="{FF2B5EF4-FFF2-40B4-BE49-F238E27FC236}">
                <a16:creationId xmlns:a16="http://schemas.microsoft.com/office/drawing/2014/main" id="{15B49327-68F7-4085-AB2E-12FFCFEFC5B9}"/>
              </a:ext>
            </a:extLst>
          </p:cNvPr>
          <p:cNvSpPr txBox="1"/>
          <p:nvPr/>
        </p:nvSpPr>
        <p:spPr>
          <a:xfrm>
            <a:off x="6500124" y="3366655"/>
            <a:ext cx="4730517" cy="2031325"/>
          </a:xfrm>
          <a:prstGeom prst="rect">
            <a:avLst/>
          </a:prstGeom>
          <a:noFill/>
        </p:spPr>
        <p:txBody>
          <a:bodyPr wrap="squar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DoD SkillBridge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Volunteering</a:t>
            </a:r>
          </a:p>
          <a:p>
            <a:pPr marL="914400" marR="0" lvl="1"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AmeriCorps</a:t>
            </a:r>
          </a:p>
        </p:txBody>
      </p:sp>
      <p:cxnSp>
        <p:nvCxnSpPr>
          <p:cNvPr id="10" name="Straight Connector 9">
            <a:extLst>
              <a:ext uri="{FF2B5EF4-FFF2-40B4-BE49-F238E27FC236}">
                <a16:creationId xmlns:a16="http://schemas.microsoft.com/office/drawing/2014/main" id="{AD9317BA-C4A4-409C-B592-3C026CC3F0C0}"/>
              </a:ext>
            </a:extLst>
          </p:cNvPr>
          <p:cNvCxnSpPr>
            <a:cxnSpLocks/>
          </p:cNvCxnSpPr>
          <p:nvPr/>
        </p:nvCxnSpPr>
        <p:spPr>
          <a:xfrm>
            <a:off x="5886704" y="2955210"/>
            <a:ext cx="0" cy="390279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1E332EC-4F4C-457D-B55F-C6888AE7F09F}"/>
              </a:ext>
            </a:extLst>
          </p:cNvPr>
          <p:cNvGrpSpPr/>
          <p:nvPr/>
        </p:nvGrpSpPr>
        <p:grpSpPr>
          <a:xfrm>
            <a:off x="-1" y="-44491"/>
            <a:ext cx="12192001" cy="2999702"/>
            <a:chOff x="-1" y="-44491"/>
            <a:chExt cx="12238034" cy="2999702"/>
          </a:xfrm>
        </p:grpSpPr>
        <p:grpSp>
          <p:nvGrpSpPr>
            <p:cNvPr id="17" name="Group 16">
              <a:extLst>
                <a:ext uri="{FF2B5EF4-FFF2-40B4-BE49-F238E27FC236}">
                  <a16:creationId xmlns:a16="http://schemas.microsoft.com/office/drawing/2014/main" id="{FF72FAED-48FE-492D-A089-3165AB72811D}"/>
                </a:ext>
              </a:extLst>
            </p:cNvPr>
            <p:cNvGrpSpPr/>
            <p:nvPr/>
          </p:nvGrpSpPr>
          <p:grpSpPr>
            <a:xfrm>
              <a:off x="0" y="-38012"/>
              <a:ext cx="12238033" cy="2993223"/>
              <a:chOff x="-46033" y="-25366"/>
              <a:chExt cx="12238033" cy="2993223"/>
            </a:xfrm>
          </p:grpSpPr>
          <p:pic>
            <p:nvPicPr>
              <p:cNvPr id="15" name="Picture 14">
                <a:extLst>
                  <a:ext uri="{FF2B5EF4-FFF2-40B4-BE49-F238E27FC236}">
                    <a16:creationId xmlns:a16="http://schemas.microsoft.com/office/drawing/2014/main" id="{4547E406-CBE7-481A-BDA7-3C92C753EA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3" y="-25366"/>
                <a:ext cx="3990964" cy="2993223"/>
              </a:xfrm>
              <a:prstGeom prst="rect">
                <a:avLst/>
              </a:prstGeom>
            </p:spPr>
          </p:pic>
          <p:pic>
            <p:nvPicPr>
              <p:cNvPr id="16" name="Picture 15">
                <a:extLst>
                  <a:ext uri="{FF2B5EF4-FFF2-40B4-BE49-F238E27FC236}">
                    <a16:creationId xmlns:a16="http://schemas.microsoft.com/office/drawing/2014/main" id="{31BEF535-2CB3-4BE4-9BFD-989AD50AF9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6653" y="0"/>
                <a:ext cx="4435347" cy="2967857"/>
              </a:xfrm>
              <a:prstGeom prst="rect">
                <a:avLst/>
              </a:prstGeom>
            </p:spPr>
          </p:pic>
          <p:pic>
            <p:nvPicPr>
              <p:cNvPr id="14" name="Picture 13">
                <a:extLst>
                  <a:ext uri="{FF2B5EF4-FFF2-40B4-BE49-F238E27FC236}">
                    <a16:creationId xmlns:a16="http://schemas.microsoft.com/office/drawing/2014/main" id="{C8C34816-C378-4AE3-B15F-3BF63634FD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5483" y="-25366"/>
                <a:ext cx="4456375" cy="2993223"/>
              </a:xfrm>
              <a:prstGeom prst="rect">
                <a:avLst/>
              </a:prstGeom>
            </p:spPr>
          </p:pic>
        </p:grpSp>
        <p:sp>
          <p:nvSpPr>
            <p:cNvPr id="6" name="Rectangle 5">
              <a:extLst>
                <a:ext uri="{FF2B5EF4-FFF2-40B4-BE49-F238E27FC236}">
                  <a16:creationId xmlns:a16="http://schemas.microsoft.com/office/drawing/2014/main" id="{8CEF7826-AA5B-405B-91FC-D7708FFD5D7E}"/>
                </a:ext>
              </a:extLst>
            </p:cNvPr>
            <p:cNvSpPr/>
            <p:nvPr/>
          </p:nvSpPr>
          <p:spPr>
            <a:xfrm>
              <a:off x="-1" y="-44491"/>
              <a:ext cx="12238033" cy="299970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8784A6A4-08BC-4885-9A5D-5AAD4C05086B}"/>
              </a:ext>
            </a:extLst>
          </p:cNvPr>
          <p:cNvGrpSpPr/>
          <p:nvPr/>
        </p:nvGrpSpPr>
        <p:grpSpPr>
          <a:xfrm>
            <a:off x="6817" y="1814730"/>
            <a:ext cx="8727730" cy="923330"/>
            <a:chOff x="6817" y="1814730"/>
            <a:chExt cx="8727730" cy="923330"/>
          </a:xfrm>
        </p:grpSpPr>
        <p:sp>
          <p:nvSpPr>
            <p:cNvPr id="5" name="TextBox 4">
              <a:extLst>
                <a:ext uri="{FF2B5EF4-FFF2-40B4-BE49-F238E27FC236}">
                  <a16:creationId xmlns:a16="http://schemas.microsoft.com/office/drawing/2014/main" id="{E9F045AF-ECF9-4AF6-8661-8172A3E4FD9F}"/>
                </a:ext>
              </a:extLst>
            </p:cNvPr>
            <p:cNvSpPr txBox="1"/>
            <p:nvPr/>
          </p:nvSpPr>
          <p:spPr>
            <a:xfrm>
              <a:off x="1819641" y="1814730"/>
              <a:ext cx="6914906"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GAINING EXPERIENCE</a:t>
              </a:r>
            </a:p>
          </p:txBody>
        </p:sp>
        <p:grpSp>
          <p:nvGrpSpPr>
            <p:cNvPr id="11" name="Group 10">
              <a:extLst>
                <a:ext uri="{FF2B5EF4-FFF2-40B4-BE49-F238E27FC236}">
                  <a16:creationId xmlns:a16="http://schemas.microsoft.com/office/drawing/2014/main" id="{C5A90A57-5B66-4C4D-9A4F-BE316496C7F7}"/>
                </a:ext>
              </a:extLst>
            </p:cNvPr>
            <p:cNvGrpSpPr/>
            <p:nvPr/>
          </p:nvGrpSpPr>
          <p:grpSpPr>
            <a:xfrm>
              <a:off x="6817" y="2112463"/>
              <a:ext cx="1717588" cy="494271"/>
              <a:chOff x="1942571" y="1996958"/>
              <a:chExt cx="1717588" cy="494271"/>
            </a:xfrm>
          </p:grpSpPr>
          <p:cxnSp>
            <p:nvCxnSpPr>
              <p:cNvPr id="12" name="Straight Connector 11">
                <a:extLst>
                  <a:ext uri="{FF2B5EF4-FFF2-40B4-BE49-F238E27FC236}">
                    <a16:creationId xmlns:a16="http://schemas.microsoft.com/office/drawing/2014/main" id="{487B546B-8F71-4F04-93C6-405F3B17E37E}"/>
                  </a:ext>
                </a:extLst>
              </p:cNvPr>
              <p:cNvCxnSpPr>
                <a:cxnSpLocks/>
              </p:cNvCxnSpPr>
              <p:nvPr/>
            </p:nvCxnSpPr>
            <p:spPr>
              <a:xfrm>
                <a:off x="1942571" y="2244094"/>
                <a:ext cx="1359243" cy="0"/>
              </a:xfrm>
              <a:prstGeom prst="line">
                <a:avLst/>
              </a:prstGeom>
              <a:ln w="88900">
                <a:solidFill>
                  <a:srgbClr val="1E3D58"/>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CBEE2B1-0547-42DC-8D32-949E54CEDE58}"/>
                  </a:ext>
                </a:extLst>
              </p:cNvPr>
              <p:cNvSpPr/>
              <p:nvPr/>
            </p:nvSpPr>
            <p:spPr>
              <a:xfrm>
                <a:off x="3141176" y="1996958"/>
                <a:ext cx="518983" cy="494271"/>
              </a:xfrm>
              <a:prstGeom prst="ellipse">
                <a:avLst/>
              </a:prstGeom>
              <a:solidFill>
                <a:srgbClr val="1E3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9" name="Slide Number Placeholder 3">
            <a:extLst>
              <a:ext uri="{FF2B5EF4-FFF2-40B4-BE49-F238E27FC236}">
                <a16:creationId xmlns:a16="http://schemas.microsoft.com/office/drawing/2014/main" id="{0F52F72B-AE17-4367-A969-D13295E204F8}"/>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53</a:t>
            </a:fld>
            <a:endParaRPr lang="en-US" dirty="0">
              <a:solidFill>
                <a:schemeClr val="bg1"/>
              </a:solidFill>
            </a:endParaRPr>
          </a:p>
        </p:txBody>
      </p:sp>
      <p:sp>
        <p:nvSpPr>
          <p:cNvPr id="20" name="TextBox 19">
            <a:extLst>
              <a:ext uri="{FF2B5EF4-FFF2-40B4-BE49-F238E27FC236}">
                <a16:creationId xmlns:a16="http://schemas.microsoft.com/office/drawing/2014/main" id="{0FB766A4-60B3-4F60-8611-F4C2D6CA677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57</a:t>
            </a:r>
            <a:endParaRPr lang="en-US" b="1" dirty="0">
              <a:solidFill>
                <a:schemeClr val="bg1"/>
              </a:solidFill>
            </a:endParaRPr>
          </a:p>
        </p:txBody>
      </p:sp>
    </p:spTree>
    <p:extLst>
      <p:ext uri="{BB962C8B-B14F-4D97-AF65-F5344CB8AC3E}">
        <p14:creationId xmlns:p14="http://schemas.microsoft.com/office/powerpoint/2010/main" val="401453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14425" y="181743"/>
            <a:ext cx="6096000" cy="280076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Franklin Gothic Demi" panose="020B0703020102020204" pitchFamily="34" charset="0"/>
                <a:ea typeface="+mn-ea"/>
                <a:cs typeface="+mn-cs"/>
              </a:rPr>
              <a:t>UNIFORMED SERVICE EMPLOYMENT AND REEMPLOYMENT RIGHTS ACT (USERRA)</a:t>
            </a:r>
          </a:p>
        </p:txBody>
      </p:sp>
      <p:sp>
        <p:nvSpPr>
          <p:cNvPr id="3" name="TextBox 2"/>
          <p:cNvSpPr txBox="1"/>
          <p:nvPr/>
        </p:nvSpPr>
        <p:spPr>
          <a:xfrm>
            <a:off x="6795435" y="1168518"/>
            <a:ext cx="5082140" cy="4832092"/>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Federal law that establishes rights and responsibilities for uniformed Service members and their civilian employers</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Active Duty, National Guard, and Reserve Members covered by USERRA</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More information provided during DOL modules</a:t>
            </a:r>
          </a:p>
        </p:txBody>
      </p:sp>
      <p:sp>
        <p:nvSpPr>
          <p:cNvPr id="4" name="Slide Number Placeholder 3">
            <a:extLst>
              <a:ext uri="{FF2B5EF4-FFF2-40B4-BE49-F238E27FC236}">
                <a16:creationId xmlns:a16="http://schemas.microsoft.com/office/drawing/2014/main" id="{BE864CB0-53F2-46CB-880D-5526E9324136}"/>
              </a:ext>
            </a:extLst>
          </p:cNvPr>
          <p:cNvSpPr>
            <a:spLocks noGrp="1"/>
          </p:cNvSpPr>
          <p:nvPr>
            <p:ph type="sldNum" sz="quarter" idx="12"/>
          </p:nvPr>
        </p:nvSpPr>
        <p:spPr>
          <a:xfrm>
            <a:off x="9287933" y="6311132"/>
            <a:ext cx="2743200" cy="365125"/>
          </a:xfrm>
        </p:spPr>
        <p:txBody>
          <a:bodyPr/>
          <a:lstStyle/>
          <a:p>
            <a:fld id="{991D01DE-6527-4A0D-98D0-FC06B10F670A}" type="slidenum">
              <a:rPr lang="en-US" smtClean="0">
                <a:solidFill>
                  <a:schemeClr val="bg1"/>
                </a:solidFill>
              </a:rPr>
              <a:t>54</a:t>
            </a:fld>
            <a:endParaRPr lang="en-US" dirty="0">
              <a:solidFill>
                <a:schemeClr val="bg1"/>
              </a:solidFill>
            </a:endParaRPr>
          </a:p>
        </p:txBody>
      </p:sp>
      <p:pic>
        <p:nvPicPr>
          <p:cNvPr id="6" name="Picture 5">
            <a:extLst>
              <a:ext uri="{FF2B5EF4-FFF2-40B4-BE49-F238E27FC236}">
                <a16:creationId xmlns:a16="http://schemas.microsoft.com/office/drawing/2014/main" id="{ECFED4CE-DE95-42CE-9486-E6D21B0254E0}"/>
              </a:ext>
            </a:extLst>
          </p:cNvPr>
          <p:cNvPicPr>
            <a:picLocks noChangeAspect="1"/>
          </p:cNvPicPr>
          <p:nvPr/>
        </p:nvPicPr>
        <p:blipFill>
          <a:blip r:embed="rId4"/>
          <a:stretch>
            <a:fillRect/>
          </a:stretch>
        </p:blipFill>
        <p:spPr>
          <a:xfrm rot="20861797">
            <a:off x="1728925" y="3424699"/>
            <a:ext cx="2327624" cy="3038455"/>
          </a:xfrm>
          <a:prstGeom prst="rect">
            <a:avLst/>
          </a:prstGeom>
          <a:effectLst>
            <a:outerShdw blurRad="152400" dist="520700" dir="1440000" algn="tl" rotWithShape="0">
              <a:schemeClr val="tx1">
                <a:alpha val="40000"/>
              </a:schemeClr>
            </a:outerShdw>
          </a:effectLst>
        </p:spPr>
      </p:pic>
      <p:sp>
        <p:nvSpPr>
          <p:cNvPr id="7" name="TextBox 6">
            <a:extLst>
              <a:ext uri="{FF2B5EF4-FFF2-40B4-BE49-F238E27FC236}">
                <a16:creationId xmlns:a16="http://schemas.microsoft.com/office/drawing/2014/main" id="{40B94457-F720-4767-A646-748A1F45D2AA}"/>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60</a:t>
            </a:r>
            <a:endParaRPr lang="en-US" b="1" dirty="0">
              <a:solidFill>
                <a:schemeClr val="bg1"/>
              </a:solidFill>
            </a:endParaRPr>
          </a:p>
        </p:txBody>
      </p:sp>
    </p:spTree>
    <p:extLst>
      <p:ext uri="{BB962C8B-B14F-4D97-AF65-F5344CB8AC3E}">
        <p14:creationId xmlns:p14="http://schemas.microsoft.com/office/powerpoint/2010/main" val="197577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217142" y="2929277"/>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3113904" y="447667"/>
            <a:ext cx="8917229" cy="5786199"/>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Plan for Health/Mental Care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 	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a:t>
            </a: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Consider Starting a Business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Know Where to Go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for Assistance</a:t>
            </a: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ndParaRPr>
          </a:p>
        </p:txBody>
      </p:sp>
      <p:sp>
        <p:nvSpPr>
          <p:cNvPr id="7" name="Slide Number Placeholder 3">
            <a:extLst>
              <a:ext uri="{FF2B5EF4-FFF2-40B4-BE49-F238E27FC236}">
                <a16:creationId xmlns:a16="http://schemas.microsoft.com/office/drawing/2014/main" id="{B6A125A0-5273-4253-8195-F39E4747889E}"/>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55</a:t>
            </a:fld>
            <a:endParaRPr lang="en-US" dirty="0">
              <a:solidFill>
                <a:schemeClr val="bg1"/>
              </a:solidFill>
            </a:endParaRPr>
          </a:p>
        </p:txBody>
      </p:sp>
      <p:sp>
        <p:nvSpPr>
          <p:cNvPr id="12" name="TextBox 11">
            <a:extLst>
              <a:ext uri="{FF2B5EF4-FFF2-40B4-BE49-F238E27FC236}">
                <a16:creationId xmlns:a16="http://schemas.microsoft.com/office/drawing/2014/main" id="{A73EB503-F174-4016-A083-8A0DB10A2128}"/>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63</a:t>
            </a:r>
            <a:endParaRPr lang="en-US" b="1" dirty="0">
              <a:solidFill>
                <a:schemeClr val="bg1"/>
              </a:solidFill>
            </a:endParaRPr>
          </a:p>
        </p:txBody>
      </p:sp>
    </p:spTree>
    <p:extLst>
      <p:ext uri="{BB962C8B-B14F-4D97-AF65-F5344CB8AC3E}">
        <p14:creationId xmlns:p14="http://schemas.microsoft.com/office/powerpoint/2010/main" val="51248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835090" y="2464415"/>
            <a:ext cx="8164927" cy="3970318"/>
          </a:xfrm>
          <a:prstGeom prst="rect">
            <a:avLst/>
          </a:prstGeom>
          <a:noFill/>
        </p:spPr>
        <p:txBody>
          <a:bodyPr wrap="non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2800" dirty="0">
                <a:solidFill>
                  <a:prstClr val="white"/>
                </a:solidFill>
              </a:rPr>
              <a:t>Feds Hire Vets and USAJobs</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i="0" u="none" strike="noStrike" kern="1200" cap="none" spc="0" normalizeH="0" baseline="0" noProof="0" dirty="0">
                <a:ln>
                  <a:noFill/>
                </a:ln>
                <a:solidFill>
                  <a:prstClr val="white"/>
                </a:solidFill>
                <a:effectLst/>
                <a:uLnTx/>
                <a:uFillTx/>
              </a:rPr>
              <a:t>Veterans Preference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i="0" u="none" strike="noStrike" kern="1200" cap="none" spc="0" normalizeH="0" baseline="0" noProof="0" dirty="0">
                <a:ln>
                  <a:noFill/>
                </a:ln>
                <a:solidFill>
                  <a:prstClr val="white"/>
                </a:solidFill>
                <a:effectLst/>
                <a:uLnTx/>
                <a:uFillTx/>
              </a:rPr>
              <a:t>Special Appointing Authority for Veterans</a:t>
            </a:r>
          </a:p>
          <a:p>
            <a:pPr marL="971550" marR="0" lvl="1" indent="-5143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white"/>
                </a:solidFill>
                <a:effectLst/>
                <a:uLnTx/>
                <a:uFillTx/>
              </a:rPr>
              <a:t>Veterans Employment Opportunities Act (VEOA)</a:t>
            </a:r>
          </a:p>
          <a:p>
            <a:pPr marL="971550" marR="0" lvl="1" indent="-5143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white"/>
                </a:solidFill>
                <a:effectLst/>
                <a:uLnTx/>
                <a:uFillTx/>
              </a:rPr>
              <a:t>Veterans Recruitment Appointment (VRA)</a:t>
            </a:r>
          </a:p>
          <a:p>
            <a:pPr marL="971550" marR="0" lvl="1" indent="-5143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white"/>
                </a:solidFill>
                <a:effectLst/>
                <a:uLnTx/>
                <a:uFillTx/>
              </a:rPr>
              <a:t>Thirty Percent or More Disabled Veterans</a:t>
            </a:r>
          </a:p>
        </p:txBody>
      </p:sp>
      <p:sp>
        <p:nvSpPr>
          <p:cNvPr id="6" name="Slide Number Placeholder 3">
            <a:extLst>
              <a:ext uri="{FF2B5EF4-FFF2-40B4-BE49-F238E27FC236}">
                <a16:creationId xmlns:a16="http://schemas.microsoft.com/office/drawing/2014/main" id="{880344F4-3C4D-465A-ADE7-DEEE6CAAC36C}"/>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56</a:t>
            </a:fld>
            <a:endParaRPr lang="en-US" dirty="0">
              <a:solidFill>
                <a:schemeClr val="bg1"/>
              </a:solidFill>
            </a:endParaRPr>
          </a:p>
        </p:txBody>
      </p:sp>
      <p:pic>
        <p:nvPicPr>
          <p:cNvPr id="4" name="Picture 3">
            <a:extLst>
              <a:ext uri="{FF2B5EF4-FFF2-40B4-BE49-F238E27FC236}">
                <a16:creationId xmlns:a16="http://schemas.microsoft.com/office/drawing/2014/main" id="{9450AFAA-A4E0-40D8-9B28-C2C9706219B4}"/>
              </a:ext>
            </a:extLst>
          </p:cNvPr>
          <p:cNvPicPr>
            <a:picLocks noChangeAspect="1"/>
          </p:cNvPicPr>
          <p:nvPr/>
        </p:nvPicPr>
        <p:blipFill>
          <a:blip r:embed="rId4"/>
          <a:stretch>
            <a:fillRect/>
          </a:stretch>
        </p:blipFill>
        <p:spPr>
          <a:xfrm>
            <a:off x="0" y="0"/>
            <a:ext cx="12192000" cy="2447925"/>
          </a:xfrm>
          <a:prstGeom prst="rect">
            <a:avLst/>
          </a:prstGeom>
        </p:spPr>
      </p:pic>
      <p:sp>
        <p:nvSpPr>
          <p:cNvPr id="2" name="Rectangle 1">
            <a:extLst>
              <a:ext uri="{FF2B5EF4-FFF2-40B4-BE49-F238E27FC236}">
                <a16:creationId xmlns:a16="http://schemas.microsoft.com/office/drawing/2014/main" id="{F2B4441D-EEE6-4105-B8EF-123F5BDBE1E4}"/>
              </a:ext>
            </a:extLst>
          </p:cNvPr>
          <p:cNvSpPr/>
          <p:nvPr/>
        </p:nvSpPr>
        <p:spPr>
          <a:xfrm>
            <a:off x="0" y="0"/>
            <a:ext cx="12192000" cy="2447925"/>
          </a:xfrm>
          <a:prstGeom prst="rect">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835090" y="406502"/>
            <a:ext cx="9084701"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FEDERAL EMPLOYMENT OPPORTUNITIES</a:t>
            </a:r>
          </a:p>
        </p:txBody>
      </p:sp>
      <p:grpSp>
        <p:nvGrpSpPr>
          <p:cNvPr id="9" name="Group 8">
            <a:extLst>
              <a:ext uri="{FF2B5EF4-FFF2-40B4-BE49-F238E27FC236}">
                <a16:creationId xmlns:a16="http://schemas.microsoft.com/office/drawing/2014/main" id="{D53FD077-5516-47F6-A224-9E411A8E16F8}"/>
              </a:ext>
            </a:extLst>
          </p:cNvPr>
          <p:cNvGrpSpPr/>
          <p:nvPr/>
        </p:nvGrpSpPr>
        <p:grpSpPr>
          <a:xfrm>
            <a:off x="0" y="586678"/>
            <a:ext cx="1717588" cy="494271"/>
            <a:chOff x="1594022" y="1248032"/>
            <a:chExt cx="1717588" cy="494271"/>
          </a:xfrm>
        </p:grpSpPr>
        <p:cxnSp>
          <p:nvCxnSpPr>
            <p:cNvPr id="10" name="Straight Connector 9">
              <a:extLst>
                <a:ext uri="{FF2B5EF4-FFF2-40B4-BE49-F238E27FC236}">
                  <a16:creationId xmlns:a16="http://schemas.microsoft.com/office/drawing/2014/main" id="{CA4720D0-B3B2-4CE6-BB12-FCD1A9BABD6B}"/>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96B7A60-93E9-4E15-BA3A-B0FF64B10041}"/>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20CBC006-FABE-4CBE-BCDC-F8C867933932}"/>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63</a:t>
            </a:r>
            <a:endParaRPr lang="en-US" b="1" dirty="0">
              <a:solidFill>
                <a:schemeClr val="bg1"/>
              </a:solidFill>
            </a:endParaRPr>
          </a:p>
        </p:txBody>
      </p:sp>
    </p:spTree>
    <p:extLst>
      <p:ext uri="{BB962C8B-B14F-4D97-AF65-F5344CB8AC3E}">
        <p14:creationId xmlns:p14="http://schemas.microsoft.com/office/powerpoint/2010/main" val="82861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6711" y="3670708"/>
            <a:ext cx="5002139" cy="258532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POST-MILITARY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EMPLOYMENT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RESTRICTIONS</a:t>
            </a:r>
          </a:p>
        </p:txBody>
      </p:sp>
      <p:sp>
        <p:nvSpPr>
          <p:cNvPr id="6" name="Parallelogram 5">
            <a:extLst>
              <a:ext uri="{FF2B5EF4-FFF2-40B4-BE49-F238E27FC236}">
                <a16:creationId xmlns:a16="http://schemas.microsoft.com/office/drawing/2014/main" id="{67C65AF7-3D81-450E-8895-ECDEC2119494}"/>
              </a:ext>
            </a:extLst>
          </p:cNvPr>
          <p:cNvSpPr/>
          <p:nvPr/>
        </p:nvSpPr>
        <p:spPr>
          <a:xfrm>
            <a:off x="5433391" y="795130"/>
            <a:ext cx="6467061" cy="1842053"/>
          </a:xfrm>
          <a:prstGeom prst="parallelogram">
            <a:avLst/>
          </a:prstGeom>
          <a:solidFill>
            <a:schemeClr val="accent1">
              <a:lumMod val="75000"/>
            </a:schemeClr>
          </a:solidFill>
          <a:effectLst>
            <a:outerShdw blurRad="88900" dist="3937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6118827" y="1178238"/>
            <a:ext cx="5025864"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180-Day Restriction on DoD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Employment of Military Retirees</a:t>
            </a:r>
          </a:p>
        </p:txBody>
      </p:sp>
      <p:sp>
        <p:nvSpPr>
          <p:cNvPr id="4" name="Slide Number Placeholder 3">
            <a:extLst>
              <a:ext uri="{FF2B5EF4-FFF2-40B4-BE49-F238E27FC236}">
                <a16:creationId xmlns:a16="http://schemas.microsoft.com/office/drawing/2014/main" id="{FDF92613-9C89-410B-A195-1F8D62517D16}"/>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57</a:t>
            </a:fld>
            <a:endParaRPr lang="en-US" dirty="0">
              <a:solidFill>
                <a:schemeClr val="bg1"/>
              </a:solidFill>
            </a:endParaRPr>
          </a:p>
        </p:txBody>
      </p:sp>
      <p:sp>
        <p:nvSpPr>
          <p:cNvPr id="7" name="Parallelogram 6">
            <a:extLst>
              <a:ext uri="{FF2B5EF4-FFF2-40B4-BE49-F238E27FC236}">
                <a16:creationId xmlns:a16="http://schemas.microsoft.com/office/drawing/2014/main" id="{1658BDB1-34D4-43E5-BBC6-75E0450BC463}"/>
              </a:ext>
            </a:extLst>
          </p:cNvPr>
          <p:cNvSpPr/>
          <p:nvPr/>
        </p:nvSpPr>
        <p:spPr>
          <a:xfrm>
            <a:off x="5564072" y="3234872"/>
            <a:ext cx="6467061" cy="1842053"/>
          </a:xfrm>
          <a:prstGeom prst="parallelogram">
            <a:avLst/>
          </a:prstGeom>
          <a:solidFill>
            <a:srgbClr val="8F0D03"/>
          </a:solidFill>
          <a:ln>
            <a:solidFill>
              <a:srgbClr val="8F0D03"/>
            </a:solidFill>
          </a:ln>
          <a:effectLst>
            <a:outerShdw blurRad="88900" dist="3937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2A375C1-E979-4FFF-9DA9-6C3EAAB5D092}"/>
              </a:ext>
            </a:extLst>
          </p:cNvPr>
          <p:cNvSpPr txBox="1"/>
          <p:nvPr/>
        </p:nvSpPr>
        <p:spPr>
          <a:xfrm>
            <a:off x="6009182" y="3657528"/>
            <a:ext cx="5620664"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Post-Government (Military) Service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Employment Restriction Counseling</a:t>
            </a:r>
          </a:p>
        </p:txBody>
      </p:sp>
      <p:grpSp>
        <p:nvGrpSpPr>
          <p:cNvPr id="8" name="Group 7">
            <a:extLst>
              <a:ext uri="{FF2B5EF4-FFF2-40B4-BE49-F238E27FC236}">
                <a16:creationId xmlns:a16="http://schemas.microsoft.com/office/drawing/2014/main" id="{895DF4F8-DA43-4AF8-BB43-1CE90C612099}"/>
              </a:ext>
            </a:extLst>
          </p:cNvPr>
          <p:cNvGrpSpPr/>
          <p:nvPr/>
        </p:nvGrpSpPr>
        <p:grpSpPr>
          <a:xfrm>
            <a:off x="0" y="2987737"/>
            <a:ext cx="1717588" cy="494271"/>
            <a:chOff x="1594022" y="1248032"/>
            <a:chExt cx="1717588" cy="494271"/>
          </a:xfrm>
        </p:grpSpPr>
        <p:cxnSp>
          <p:nvCxnSpPr>
            <p:cNvPr id="9" name="Straight Connector 8">
              <a:extLst>
                <a:ext uri="{FF2B5EF4-FFF2-40B4-BE49-F238E27FC236}">
                  <a16:creationId xmlns:a16="http://schemas.microsoft.com/office/drawing/2014/main" id="{F8EA0438-E405-45A6-9BF5-42B811E41251}"/>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084D1C3-5B6D-49B6-8F38-F48ACA4E6799}"/>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FD8164F0-8A34-4F40-8A20-DBBF256F9E89}"/>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66</a:t>
            </a:r>
            <a:endParaRPr lang="en-US" b="1" dirty="0">
              <a:solidFill>
                <a:schemeClr val="bg1"/>
              </a:solidFill>
            </a:endParaRPr>
          </a:p>
        </p:txBody>
      </p:sp>
    </p:spTree>
    <p:extLst>
      <p:ext uri="{BB962C8B-B14F-4D97-AF65-F5344CB8AC3E}">
        <p14:creationId xmlns:p14="http://schemas.microsoft.com/office/powerpoint/2010/main" val="231366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217142" y="3269886"/>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3113904" y="422953"/>
            <a:ext cx="8598318" cy="5786199"/>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Plan for Health/Mental Care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 	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Consider Starting a Business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Know Where to Go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for Assistance</a:t>
            </a: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ndParaRPr>
          </a:p>
        </p:txBody>
      </p:sp>
      <p:sp>
        <p:nvSpPr>
          <p:cNvPr id="7" name="Slide Number Placeholder 3">
            <a:extLst>
              <a:ext uri="{FF2B5EF4-FFF2-40B4-BE49-F238E27FC236}">
                <a16:creationId xmlns:a16="http://schemas.microsoft.com/office/drawing/2014/main" id="{DA340DC8-E199-42C5-940B-4DB61388AEB4}"/>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58</a:t>
            </a:fld>
            <a:endParaRPr lang="en-US" dirty="0">
              <a:solidFill>
                <a:schemeClr val="bg1"/>
              </a:solidFill>
            </a:endParaRPr>
          </a:p>
        </p:txBody>
      </p:sp>
      <p:sp>
        <p:nvSpPr>
          <p:cNvPr id="13" name="TextBox 12">
            <a:extLst>
              <a:ext uri="{FF2B5EF4-FFF2-40B4-BE49-F238E27FC236}">
                <a16:creationId xmlns:a16="http://schemas.microsoft.com/office/drawing/2014/main" id="{F150AE35-C19F-4CA4-8C0B-63F0D3C481A9}"/>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69</a:t>
            </a:r>
            <a:endParaRPr lang="en-US" b="1" dirty="0">
              <a:solidFill>
                <a:schemeClr val="bg1"/>
              </a:solidFill>
            </a:endParaRPr>
          </a:p>
        </p:txBody>
      </p:sp>
    </p:spTree>
    <p:extLst>
      <p:ext uri="{BB962C8B-B14F-4D97-AF65-F5344CB8AC3E}">
        <p14:creationId xmlns:p14="http://schemas.microsoft.com/office/powerpoint/2010/main" val="95252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4660777" y="292963"/>
            <a:ext cx="745724" cy="6303146"/>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16200000">
            <a:off x="2668068" y="2475964"/>
            <a:ext cx="4667226"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3B0F1"/>
                </a:solidFill>
                <a:effectLst/>
                <a:uLnTx/>
                <a:uFillTx/>
                <a:latin typeface="Calibri" panose="020F0502020204030204"/>
                <a:ea typeface="+mn-ea"/>
                <a:cs typeface="+mn-cs"/>
              </a:rPr>
              <a:t>EDUCATION</a:t>
            </a:r>
          </a:p>
        </p:txBody>
      </p:sp>
      <p:sp>
        <p:nvSpPr>
          <p:cNvPr id="13" name="Rectangle 12"/>
          <p:cNvSpPr/>
          <p:nvPr/>
        </p:nvSpPr>
        <p:spPr>
          <a:xfrm>
            <a:off x="8426388" y="276687"/>
            <a:ext cx="745724" cy="6303146"/>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Slide Number Placeholder 1"/>
          <p:cNvSpPr txBox="1">
            <a:spLocks/>
          </p:cNvSpPr>
          <p:nvPr/>
        </p:nvSpPr>
        <p:spPr>
          <a:xfrm>
            <a:off x="9448800"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9E65673-466E-476E-A1EB-E0BA87536B0C}"/>
              </a:ext>
            </a:extLst>
          </p:cNvPr>
          <p:cNvSpPr txBox="1">
            <a:spLocks/>
          </p:cNvSpPr>
          <p:nvPr/>
        </p:nvSpPr>
        <p:spPr>
          <a:xfrm>
            <a:off x="704076" y="526528"/>
            <a:ext cx="4029613" cy="2705100"/>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R="0" lvl="0" indent="0" fontAlgn="auto">
              <a:spcAft>
                <a:spcPts val="0"/>
              </a:spcAft>
              <a:buClrTx/>
              <a:buSzTx/>
              <a:tabLst/>
              <a:defRPr/>
            </a:pPr>
            <a:r>
              <a:rPr lang="en-US" sz="4400" dirty="0">
                <a:solidFill>
                  <a:srgbClr val="5B9BD5"/>
                </a:solidFill>
                <a:latin typeface="Franklin Gothic Demi" panose="020B0703020102020204" pitchFamily="34" charset="0"/>
                <a:ea typeface="+mn-ea"/>
                <a:cs typeface="+mn-cs"/>
              </a:rPr>
              <a:t>DoD EDUCATION</a:t>
            </a:r>
          </a:p>
          <a:p>
            <a:pPr marR="0" lvl="0" indent="0" fontAlgn="auto">
              <a:spcAft>
                <a:spcPts val="0"/>
              </a:spcAft>
              <a:buClrTx/>
              <a:buSzTx/>
              <a:tabLst/>
              <a:defRPr/>
            </a:pPr>
            <a:r>
              <a:rPr lang="en-US" sz="4400" dirty="0">
                <a:solidFill>
                  <a:srgbClr val="5B9BD5"/>
                </a:solidFill>
                <a:latin typeface="Franklin Gothic Demi" panose="020B0703020102020204" pitchFamily="34" charset="0"/>
                <a:ea typeface="+mn-ea"/>
                <a:cs typeface="+mn-cs"/>
              </a:rPr>
              <a:t>TRACK:</a:t>
            </a:r>
          </a:p>
          <a:p>
            <a:pPr marL="0" marR="0" lvl="0" indent="0" algn="l" defTabSz="685800" rtl="0" eaLnBrk="1" fontAlgn="auto" latinLnBrk="0" hangingPunct="1">
              <a:lnSpc>
                <a:spcPct val="120000"/>
              </a:lnSpc>
              <a:spcBef>
                <a:spcPct val="0"/>
              </a:spcBef>
              <a:spcAft>
                <a:spcPts val="0"/>
              </a:spcAft>
              <a:buClrTx/>
              <a:buSzTx/>
              <a:buFontTx/>
              <a:buNone/>
              <a:tabLst/>
              <a:defRPr/>
            </a:pPr>
            <a:r>
              <a:rPr lang="en-US" sz="4000" b="1" dirty="0">
                <a:solidFill>
                  <a:prstClr val="white"/>
                </a:solidFill>
                <a:effectLst>
                  <a:outerShdw blurRad="38100" dist="38100" dir="2700000" algn="tl">
                    <a:srgbClr val="000000">
                      <a:alpha val="43137"/>
                    </a:srgbClr>
                  </a:outerShdw>
                </a:effectLst>
                <a:latin typeface="Franklin Gothic Medium" panose="020B0603020102020204" pitchFamily="34" charset="0"/>
              </a:rPr>
              <a:t>Managing Your (MY) Education</a:t>
            </a: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ndParaRPr>
          </a:p>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grpSp>
        <p:nvGrpSpPr>
          <p:cNvPr id="7" name="Group 6">
            <a:extLst>
              <a:ext uri="{FF2B5EF4-FFF2-40B4-BE49-F238E27FC236}">
                <a16:creationId xmlns:a16="http://schemas.microsoft.com/office/drawing/2014/main" id="{C5149450-1123-452C-A835-138A77F0091B}"/>
              </a:ext>
            </a:extLst>
          </p:cNvPr>
          <p:cNvGrpSpPr/>
          <p:nvPr/>
        </p:nvGrpSpPr>
        <p:grpSpPr>
          <a:xfrm>
            <a:off x="1223443" y="4086145"/>
            <a:ext cx="1813569" cy="1817739"/>
            <a:chOff x="787316" y="4398380"/>
            <a:chExt cx="1259964" cy="1365367"/>
          </a:xfrm>
        </p:grpSpPr>
        <p:grpSp>
          <p:nvGrpSpPr>
            <p:cNvPr id="2" name="Group 1">
              <a:extLst>
                <a:ext uri="{FF2B5EF4-FFF2-40B4-BE49-F238E27FC236}">
                  <a16:creationId xmlns:a16="http://schemas.microsoft.com/office/drawing/2014/main" id="{D000B7CB-7C46-4960-A5FB-1FD9FD45064A}"/>
                </a:ext>
              </a:extLst>
            </p:cNvPr>
            <p:cNvGrpSpPr/>
            <p:nvPr/>
          </p:nvGrpSpPr>
          <p:grpSpPr>
            <a:xfrm>
              <a:off x="815365" y="4398380"/>
              <a:ext cx="1231915" cy="1365367"/>
              <a:chOff x="1379231" y="1268841"/>
              <a:chExt cx="2454476" cy="2446295"/>
            </a:xfrm>
          </p:grpSpPr>
          <p:grpSp>
            <p:nvGrpSpPr>
              <p:cNvPr id="16" name="Group 15">
                <a:extLst>
                  <a:ext uri="{FF2B5EF4-FFF2-40B4-BE49-F238E27FC236}">
                    <a16:creationId xmlns:a16="http://schemas.microsoft.com/office/drawing/2014/main" id="{30DD41F6-1DAA-4DCC-B60E-E73FFC894BF0}"/>
                  </a:ext>
                </a:extLst>
              </p:cNvPr>
              <p:cNvGrpSpPr/>
              <p:nvPr/>
            </p:nvGrpSpPr>
            <p:grpSpPr>
              <a:xfrm rot="20442600">
                <a:off x="1379231" y="1268841"/>
                <a:ext cx="2454476" cy="2446295"/>
                <a:chOff x="1319698" y="1302744"/>
                <a:chExt cx="2454476" cy="2446295"/>
              </a:xfrm>
            </p:grpSpPr>
            <p:pic>
              <p:nvPicPr>
                <p:cNvPr id="20" name="Picture 19">
                  <a:extLst>
                    <a:ext uri="{FF2B5EF4-FFF2-40B4-BE49-F238E27FC236}">
                      <a16:creationId xmlns:a16="http://schemas.microsoft.com/office/drawing/2014/main" id="{4D307EE6-AC76-41C9-9843-B292BC13CAA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1319698" y="1302744"/>
                  <a:ext cx="2454476" cy="2446295"/>
                </a:xfrm>
                <a:prstGeom prst="rect">
                  <a:avLst/>
                </a:prstGeom>
              </p:spPr>
            </p:pic>
            <p:sp>
              <p:nvSpPr>
                <p:cNvPr id="21" name="Rectangle 20">
                  <a:extLst>
                    <a:ext uri="{FF2B5EF4-FFF2-40B4-BE49-F238E27FC236}">
                      <a16:creationId xmlns:a16="http://schemas.microsoft.com/office/drawing/2014/main" id="{1CE1B243-E64E-4C7C-9BD5-5595C7840A27}"/>
                    </a:ext>
                  </a:extLst>
                </p:cNvPr>
                <p:cNvSpPr/>
                <p:nvPr/>
              </p:nvSpPr>
              <p:spPr>
                <a:xfrm rot="422574">
                  <a:off x="2273794" y="2648180"/>
                  <a:ext cx="250242" cy="236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388FADA8-FAAC-4C52-B2E7-D6BD288C4F7B}"/>
                  </a:ext>
                </a:extLst>
              </p:cNvPr>
              <p:cNvGrpSpPr/>
              <p:nvPr/>
            </p:nvGrpSpPr>
            <p:grpSpPr>
              <a:xfrm>
                <a:off x="2432203" y="2792346"/>
                <a:ext cx="534257" cy="340490"/>
                <a:chOff x="2399818" y="2530592"/>
                <a:chExt cx="534257" cy="340490"/>
              </a:xfrm>
              <a:solidFill>
                <a:srgbClr val="3A9F11"/>
              </a:solidFill>
            </p:grpSpPr>
            <p:sp>
              <p:nvSpPr>
                <p:cNvPr id="18" name="Multiplication Sign 17">
                  <a:extLst>
                    <a:ext uri="{FF2B5EF4-FFF2-40B4-BE49-F238E27FC236}">
                      <a16:creationId xmlns:a16="http://schemas.microsoft.com/office/drawing/2014/main" id="{13EF29EC-27D6-4CB6-B12E-C86D97248044}"/>
                    </a:ext>
                  </a:extLst>
                </p:cNvPr>
                <p:cNvSpPr/>
                <p:nvPr/>
              </p:nvSpPr>
              <p:spPr>
                <a:xfrm rot="20735455">
                  <a:off x="2399818" y="2587158"/>
                  <a:ext cx="294656" cy="283924"/>
                </a:xfrm>
                <a:prstGeom prst="mathMultiply">
                  <a:avLst/>
                </a:prstGeom>
                <a:solidFill>
                  <a:srgbClr val="63A527"/>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Multiplication Sign 18">
                  <a:extLst>
                    <a:ext uri="{FF2B5EF4-FFF2-40B4-BE49-F238E27FC236}">
                      <a16:creationId xmlns:a16="http://schemas.microsoft.com/office/drawing/2014/main" id="{28D76ADA-4777-4D7B-BA18-92373BC94B5A}"/>
                    </a:ext>
                  </a:extLst>
                </p:cNvPr>
                <p:cNvSpPr/>
                <p:nvPr/>
              </p:nvSpPr>
              <p:spPr>
                <a:xfrm rot="20735455">
                  <a:off x="2639419" y="2530592"/>
                  <a:ext cx="294656" cy="283924"/>
                </a:xfrm>
                <a:prstGeom prst="mathMultiply">
                  <a:avLst/>
                </a:prstGeom>
                <a:solidFill>
                  <a:srgbClr val="63A527"/>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Rectangle 2">
              <a:extLst>
                <a:ext uri="{FF2B5EF4-FFF2-40B4-BE49-F238E27FC236}">
                  <a16:creationId xmlns:a16="http://schemas.microsoft.com/office/drawing/2014/main" id="{35AD7AC0-3111-4DEF-9D5F-0A64AC72836B}"/>
                </a:ext>
              </a:extLst>
            </p:cNvPr>
            <p:cNvSpPr/>
            <p:nvPr/>
          </p:nvSpPr>
          <p:spPr>
            <a:xfrm rot="20902713">
              <a:off x="787316" y="4502729"/>
              <a:ext cx="1068986" cy="249762"/>
            </a:xfrm>
            <a:prstGeom prst="rect">
              <a:avLst/>
            </a:prstGeom>
            <a:solidFill>
              <a:srgbClr val="C00000"/>
            </a:solidFill>
            <a:effectLst>
              <a:innerShdw blurRad="63500" dist="50800" dir="16200000">
                <a:prstClr val="black">
                  <a:alpha val="50000"/>
                </a:prstClr>
              </a:inn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AD64385A-1C81-419C-80F9-EEA6A7270795}"/>
              </a:ext>
            </a:extLst>
          </p:cNvPr>
          <p:cNvSpPr txBox="1"/>
          <p:nvPr/>
        </p:nvSpPr>
        <p:spPr>
          <a:xfrm>
            <a:off x="0" y="6449377"/>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69</a:t>
            </a:r>
            <a:endParaRPr lang="en-US" b="1" dirty="0">
              <a:solidFill>
                <a:schemeClr val="bg1"/>
              </a:solidFill>
            </a:endParaRPr>
          </a:p>
        </p:txBody>
      </p:sp>
      <p:sp>
        <p:nvSpPr>
          <p:cNvPr id="24" name="Rectangle 23">
            <a:extLst>
              <a:ext uri="{FF2B5EF4-FFF2-40B4-BE49-F238E27FC236}">
                <a16:creationId xmlns:a16="http://schemas.microsoft.com/office/drawing/2014/main" id="{363AB890-A04F-4CB8-B5EF-AA7C2CFB1934}"/>
              </a:ext>
            </a:extLst>
          </p:cNvPr>
          <p:cNvSpPr/>
          <p:nvPr/>
        </p:nvSpPr>
        <p:spPr>
          <a:xfrm>
            <a:off x="5385051" y="273884"/>
            <a:ext cx="6514589" cy="634872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421249" y="557850"/>
            <a:ext cx="4442191" cy="4524315"/>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Education Terms</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Reasons for Earning a Degree</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Choosing a Field of Study</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Degree Options</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Choosing an Institution</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Gaining Admission</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2400" dirty="0">
                <a:solidFill>
                  <a:prstClr val="white"/>
                </a:solidFill>
                <a:latin typeface="Calibri" panose="020F0502020204030204"/>
              </a:rPr>
              <a:t>Transfer Credit</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Funding Options</a:t>
            </a:r>
          </a:p>
        </p:txBody>
      </p:sp>
      <p:grpSp>
        <p:nvGrpSpPr>
          <p:cNvPr id="23" name="Group 22"/>
          <p:cNvGrpSpPr/>
          <p:nvPr/>
        </p:nvGrpSpPr>
        <p:grpSpPr>
          <a:xfrm>
            <a:off x="4586182" y="5616211"/>
            <a:ext cx="7313458" cy="985012"/>
            <a:chOff x="2447633" y="4125039"/>
            <a:chExt cx="8058279" cy="1097281"/>
          </a:xfrm>
        </p:grpSpPr>
        <p:grpSp>
          <p:nvGrpSpPr>
            <p:cNvPr id="25" name="Group 24"/>
            <p:cNvGrpSpPr/>
            <p:nvPr/>
          </p:nvGrpSpPr>
          <p:grpSpPr>
            <a:xfrm>
              <a:off x="2447633" y="4125039"/>
              <a:ext cx="8058279" cy="1097281"/>
              <a:chOff x="2447633" y="4125039"/>
              <a:chExt cx="8058279" cy="1097281"/>
            </a:xfrm>
          </p:grpSpPr>
          <p:sp>
            <p:nvSpPr>
              <p:cNvPr id="27" name="Flowchart: Delay 26"/>
              <p:cNvSpPr/>
              <p:nvPr/>
            </p:nvSpPr>
            <p:spPr>
              <a:xfrm rot="10800000">
                <a:off x="2447633"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Delay 27"/>
              <p:cNvSpPr/>
              <p:nvPr/>
            </p:nvSpPr>
            <p:spPr>
              <a:xfrm>
                <a:off x="9530040"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3423505" y="4125039"/>
                <a:ext cx="6207888" cy="1097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bg1"/>
                    </a:solidFill>
                  </a:rPr>
                  <a:t>Complete a comparison of higher education institution options</a:t>
                </a:r>
              </a:p>
            </p:txBody>
          </p:sp>
        </p:grpSp>
        <p:sp>
          <p:nvSpPr>
            <p:cNvPr id="26" name="Oval 25"/>
            <p:cNvSpPr/>
            <p:nvPr/>
          </p:nvSpPr>
          <p:spPr>
            <a:xfrm>
              <a:off x="2552883" y="4216480"/>
              <a:ext cx="906772" cy="916759"/>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Franklin Gothic Demi" panose="020B0703020102020204" pitchFamily="34" charset="0"/>
                </a:rPr>
                <a:t>CRS</a:t>
              </a:r>
              <a:endParaRPr lang="en-US" sz="1600" b="1" dirty="0">
                <a:solidFill>
                  <a:schemeClr val="bg1"/>
                </a:solidFill>
              </a:endParaRPr>
            </a:p>
          </p:txBody>
        </p:sp>
      </p:grpSp>
    </p:spTree>
    <p:extLst>
      <p:ext uri="{BB962C8B-B14F-4D97-AF65-F5344CB8AC3E}">
        <p14:creationId xmlns:p14="http://schemas.microsoft.com/office/powerpoint/2010/main" val="420026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803542" y="825785"/>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A082E891-B2D9-4CAB-B35C-B2D039C44675}"/>
              </a:ext>
            </a:extLst>
          </p:cNvPr>
          <p:cNvSpPr txBox="1"/>
          <p:nvPr/>
        </p:nvSpPr>
        <p:spPr>
          <a:xfrm>
            <a:off x="2521130" y="153607"/>
            <a:ext cx="9489638" cy="1754326"/>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MY TRANSITION “TO DO” LIST	AND NOTES PAGE</a:t>
            </a:r>
          </a:p>
        </p:txBody>
      </p:sp>
      <p:sp>
        <p:nvSpPr>
          <p:cNvPr id="8" name="Slide Number Placeholder 3">
            <a:extLst>
              <a:ext uri="{FF2B5EF4-FFF2-40B4-BE49-F238E27FC236}">
                <a16:creationId xmlns:a16="http://schemas.microsoft.com/office/drawing/2014/main" id="{99BA2EF9-9B18-4BE1-956B-293A7159F2A6}"/>
              </a:ext>
            </a:extLst>
          </p:cNvPr>
          <p:cNvSpPr>
            <a:spLocks noGrp="1"/>
          </p:cNvSpPr>
          <p:nvPr>
            <p:ph type="sldNum" sz="quarter" idx="12"/>
          </p:nvPr>
        </p:nvSpPr>
        <p:spPr>
          <a:xfrm>
            <a:off x="9267568" y="643356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AA8766D-58D4-4355-9F41-ADC11F630988}"/>
              </a:ext>
            </a:extLst>
          </p:cNvPr>
          <p:cNvPicPr>
            <a:picLocks noChangeAspect="1"/>
          </p:cNvPicPr>
          <p:nvPr/>
        </p:nvPicPr>
        <p:blipFill>
          <a:blip r:embed="rId5"/>
          <a:stretch>
            <a:fillRect/>
          </a:stretch>
        </p:blipFill>
        <p:spPr>
          <a:xfrm rot="21081860">
            <a:off x="751025" y="1815417"/>
            <a:ext cx="3412213" cy="4282484"/>
          </a:xfrm>
          <a:prstGeom prst="rect">
            <a:avLst/>
          </a:prstGeom>
          <a:ln w="12700">
            <a:solidFill>
              <a:schemeClr val="tx1"/>
            </a:solidFill>
          </a:ln>
          <a:effectLst>
            <a:outerShdw blurRad="254000" dist="673100" dir="1380000" algn="t" rotWithShape="0">
              <a:prstClr val="black">
                <a:alpha val="40000"/>
              </a:prstClr>
            </a:outerShdw>
          </a:effectLst>
        </p:spPr>
      </p:pic>
      <p:sp>
        <p:nvSpPr>
          <p:cNvPr id="15" name="TextBox 14">
            <a:extLst>
              <a:ext uri="{FF2B5EF4-FFF2-40B4-BE49-F238E27FC236}">
                <a16:creationId xmlns:a16="http://schemas.microsoft.com/office/drawing/2014/main" id="{76E2B67D-1FE0-403F-B59F-AC377BD0E03A}"/>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6</a:t>
            </a:r>
          </a:p>
        </p:txBody>
      </p:sp>
      <p:grpSp>
        <p:nvGrpSpPr>
          <p:cNvPr id="14" name="Group 13"/>
          <p:cNvGrpSpPr/>
          <p:nvPr/>
        </p:nvGrpSpPr>
        <p:grpSpPr>
          <a:xfrm>
            <a:off x="5178678" y="2438872"/>
            <a:ext cx="6118817" cy="3359989"/>
            <a:chOff x="5018104" y="2057585"/>
            <a:chExt cx="6118817" cy="2886555"/>
          </a:xfrm>
        </p:grpSpPr>
        <p:sp>
          <p:nvSpPr>
            <p:cNvPr id="12" name="TextBox 11">
              <a:extLst>
                <a:ext uri="{FF2B5EF4-FFF2-40B4-BE49-F238E27FC236}">
                  <a16:creationId xmlns:a16="http://schemas.microsoft.com/office/drawing/2014/main" id="{FCC4026D-2743-4CF4-BAD3-52BD572A5373}"/>
                </a:ext>
              </a:extLst>
            </p:cNvPr>
            <p:cNvSpPr txBox="1"/>
            <p:nvPr/>
          </p:nvSpPr>
          <p:spPr>
            <a:xfrm>
              <a:off x="5662513" y="2551814"/>
              <a:ext cx="5474408" cy="2392326"/>
            </a:xfrm>
            <a:prstGeom prst="round2DiagRect">
              <a:avLst/>
            </a:prstGeom>
            <a:solidFill>
              <a:schemeClr val="accent1"/>
            </a:solidFill>
          </p:spPr>
          <p:txBody>
            <a:bodyPr wrap="square" anchor="ctr">
              <a:noAutofit/>
            </a:bodyPr>
            <a:lstStyle/>
            <a:p>
              <a:r>
                <a:rPr lang="en-US" sz="3200" dirty="0">
                  <a:solidFill>
                    <a:schemeClr val="bg1"/>
                  </a:solidFill>
                </a:rPr>
                <a:t>Throughout this brief, add the tasks you need to complete or take notes as you prepare for transition.</a:t>
              </a:r>
            </a:p>
          </p:txBody>
        </p:sp>
        <p:sp>
          <p:nvSpPr>
            <p:cNvPr id="6" name="Pentagon 5"/>
            <p:cNvSpPr/>
            <p:nvPr/>
          </p:nvSpPr>
          <p:spPr>
            <a:xfrm>
              <a:off x="5662513" y="2185625"/>
              <a:ext cx="3232103" cy="722974"/>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43B0F1"/>
                  </a:solidFill>
                  <a:latin typeface="Franklin Gothic Demi" panose="020B0703020102020204" pitchFamily="34" charset="0"/>
                </a:rPr>
                <a:t>ACTIVITY</a:t>
              </a:r>
              <a:endParaRPr lang="en-US" sz="2800" b="1" dirty="0">
                <a:solidFill>
                  <a:srgbClr val="43B0F1"/>
                </a:solidFill>
                <a:latin typeface="Franklin Gothic Demi" panose="020B0703020102020204" pitchFamily="34" charset="0"/>
              </a:endParaRPr>
            </a:p>
          </p:txBody>
        </p:sp>
        <p:grpSp>
          <p:nvGrpSpPr>
            <p:cNvPr id="13" name="Group 12"/>
            <p:cNvGrpSpPr/>
            <p:nvPr/>
          </p:nvGrpSpPr>
          <p:grpSpPr>
            <a:xfrm>
              <a:off x="5018104" y="2057585"/>
              <a:ext cx="997527" cy="979054"/>
              <a:chOff x="4175461" y="2159186"/>
              <a:chExt cx="997527" cy="979054"/>
            </a:xfrm>
            <a:effectLst>
              <a:outerShdw blurRad="50800" dist="38100" dir="2700000" algn="tl" rotWithShape="0">
                <a:prstClr val="black">
                  <a:alpha val="40000"/>
                </a:prstClr>
              </a:outerShdw>
            </a:effectLst>
          </p:grpSpPr>
          <p:sp>
            <p:nvSpPr>
              <p:cNvPr id="4" name="Oval 3"/>
              <p:cNvSpPr/>
              <p:nvPr/>
            </p:nvSpPr>
            <p:spPr>
              <a:xfrm>
                <a:off x="4175461" y="2159186"/>
                <a:ext cx="997527" cy="9790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1376" y="2373744"/>
                <a:ext cx="549937" cy="549937"/>
              </a:xfrm>
              <a:prstGeom prst="rect">
                <a:avLst/>
              </a:prstGeom>
            </p:spPr>
          </p:pic>
        </p:grpSp>
      </p:grpSp>
    </p:spTree>
    <p:extLst>
      <p:ext uri="{BB962C8B-B14F-4D97-AF65-F5344CB8AC3E}">
        <p14:creationId xmlns:p14="http://schemas.microsoft.com/office/powerpoint/2010/main" val="166526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202229" y="130023"/>
            <a:ext cx="8467095" cy="175432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EDUCATION ASSISTANCE </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Franklin Gothic Demi" panose="020B0703020102020204" pitchFamily="34" charset="0"/>
              </a:rPr>
              <a:t>	</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RESOURCES</a:t>
            </a:r>
          </a:p>
        </p:txBody>
      </p:sp>
      <p:sp>
        <p:nvSpPr>
          <p:cNvPr id="6" name="Slide Number Placeholder 3">
            <a:extLst>
              <a:ext uri="{FF2B5EF4-FFF2-40B4-BE49-F238E27FC236}">
                <a16:creationId xmlns:a16="http://schemas.microsoft.com/office/drawing/2014/main" id="{30B49792-6208-4AAA-BAC9-24CC099D85B0}"/>
              </a:ext>
            </a:extLst>
          </p:cNvPr>
          <p:cNvSpPr>
            <a:spLocks noGrp="1"/>
          </p:cNvSpPr>
          <p:nvPr>
            <p:ph type="sldNum" sz="quarter" idx="12"/>
          </p:nvPr>
        </p:nvSpPr>
        <p:spPr>
          <a:xfrm>
            <a:off x="9287933" y="629419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5455BB0-506C-4458-9CC6-66AA493A0D8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66</a:t>
            </a:r>
          </a:p>
        </p:txBody>
      </p:sp>
      <p:pic>
        <p:nvPicPr>
          <p:cNvPr id="12" name="Picture 11">
            <a:extLst>
              <a:ext uri="{FF2B5EF4-FFF2-40B4-BE49-F238E27FC236}">
                <a16:creationId xmlns:a16="http://schemas.microsoft.com/office/drawing/2014/main" id="{278C2A55-D3F2-4D3F-AFD2-A88A524C972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flipH="1">
            <a:off x="-2" y="1778118"/>
            <a:ext cx="12192001" cy="3935645"/>
          </a:xfrm>
          <a:prstGeom prst="rect">
            <a:avLst/>
          </a:prstGeom>
        </p:spPr>
      </p:pic>
      <p:sp>
        <p:nvSpPr>
          <p:cNvPr id="13" name="Rectangle 12">
            <a:extLst>
              <a:ext uri="{FF2B5EF4-FFF2-40B4-BE49-F238E27FC236}">
                <a16:creationId xmlns:a16="http://schemas.microsoft.com/office/drawing/2014/main" id="{02AD1063-519C-4915-BC9E-F02207EAB1C5}"/>
              </a:ext>
            </a:extLst>
          </p:cNvPr>
          <p:cNvSpPr/>
          <p:nvPr/>
        </p:nvSpPr>
        <p:spPr>
          <a:xfrm>
            <a:off x="0" y="1778118"/>
            <a:ext cx="12192000" cy="3935645"/>
          </a:xfrm>
          <a:prstGeom prst="rect">
            <a:avLst/>
          </a:prstGeom>
          <a:solidFill>
            <a:srgbClr val="15355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86102" y="1990580"/>
            <a:ext cx="5449970" cy="3539430"/>
          </a:xfrm>
          <a:prstGeom prst="rect">
            <a:avLst/>
          </a:prstGeom>
          <a:noFill/>
        </p:spPr>
        <p:txBody>
          <a:bodyPr wrap="square" rtlCol="0">
            <a:spAutoFit/>
          </a:bodyPr>
          <a:lstStyle/>
          <a:p>
            <a:r>
              <a:rPr lang="en-US" sz="2800" dirty="0">
                <a:solidFill>
                  <a:schemeClr val="bg1"/>
                </a:solidFill>
              </a:rPr>
              <a:t>Service Education Counselors resources:</a:t>
            </a:r>
          </a:p>
          <a:p>
            <a:pPr marL="742950" lvl="1" indent="-285750">
              <a:buFont typeface="Arial" panose="020B0604020202020204" pitchFamily="34" charset="0"/>
              <a:buChar char="•"/>
            </a:pPr>
            <a:r>
              <a:rPr lang="en-US" sz="2800" dirty="0">
                <a:solidFill>
                  <a:schemeClr val="bg1"/>
                </a:solidFill>
              </a:rPr>
              <a:t>College level-testing</a:t>
            </a:r>
          </a:p>
          <a:p>
            <a:pPr marL="742950" lvl="1" indent="-285750">
              <a:buFont typeface="Arial" panose="020B0604020202020204" pitchFamily="34" charset="0"/>
              <a:buChar char="•"/>
            </a:pPr>
            <a:r>
              <a:rPr lang="en-US" sz="2800" dirty="0">
                <a:solidFill>
                  <a:schemeClr val="bg1"/>
                </a:solidFill>
              </a:rPr>
              <a:t>Veterans’ Benefits</a:t>
            </a:r>
          </a:p>
          <a:p>
            <a:pPr marL="742950" lvl="1" indent="-285750">
              <a:buFont typeface="Arial" panose="020B0604020202020204" pitchFamily="34" charset="0"/>
              <a:buChar char="•"/>
            </a:pPr>
            <a:r>
              <a:rPr lang="en-US" sz="2800" dirty="0">
                <a:solidFill>
                  <a:schemeClr val="bg1"/>
                </a:solidFill>
              </a:rPr>
              <a:t>Tuition Assistance</a:t>
            </a:r>
          </a:p>
          <a:p>
            <a:pPr marL="742950" lvl="1" indent="-285750">
              <a:buFont typeface="Arial" panose="020B0604020202020204" pitchFamily="34" charset="0"/>
              <a:buChar char="•"/>
            </a:pPr>
            <a:r>
              <a:rPr lang="en-US" sz="2800" dirty="0">
                <a:solidFill>
                  <a:schemeClr val="bg1"/>
                </a:solidFill>
              </a:rPr>
              <a:t>Financial Aid Assistance</a:t>
            </a:r>
          </a:p>
          <a:p>
            <a:pPr marL="742950" lvl="1" indent="-285750">
              <a:buFont typeface="Arial" panose="020B0604020202020204" pitchFamily="34" charset="0"/>
              <a:buChar char="•"/>
            </a:pPr>
            <a:r>
              <a:rPr lang="en-US" sz="2800" dirty="0">
                <a:solidFill>
                  <a:schemeClr val="bg1"/>
                </a:solidFill>
              </a:rPr>
              <a:t>Deferments for military service</a:t>
            </a:r>
          </a:p>
          <a:p>
            <a:endParaRPr lang="en-US" sz="2800" dirty="0">
              <a:solidFill>
                <a:schemeClr val="bg1"/>
              </a:solidFill>
            </a:endParaRPr>
          </a:p>
        </p:txBody>
      </p:sp>
      <p:sp>
        <p:nvSpPr>
          <p:cNvPr id="4" name="TextBox 3"/>
          <p:cNvSpPr txBox="1"/>
          <p:nvPr/>
        </p:nvSpPr>
        <p:spPr>
          <a:xfrm>
            <a:off x="2650854" y="5713763"/>
            <a:ext cx="7316506" cy="954107"/>
          </a:xfrm>
          <a:prstGeom prst="rect">
            <a:avLst/>
          </a:prstGeom>
          <a:noFill/>
        </p:spPr>
        <p:txBody>
          <a:bodyPr wrap="square" rtlCol="0">
            <a:spAutoFit/>
          </a:bodyPr>
          <a:lstStyle/>
          <a:p>
            <a:pPr algn="ctr"/>
            <a:r>
              <a:rPr lang="en-US" sz="2800" dirty="0">
                <a:solidFill>
                  <a:schemeClr val="bg1"/>
                </a:solidFill>
              </a:rPr>
              <a:t>Joint Service Transcript (JST)</a:t>
            </a:r>
          </a:p>
          <a:p>
            <a:pPr algn="ctr"/>
            <a:r>
              <a:rPr lang="en-US" sz="2800" dirty="0">
                <a:solidFill>
                  <a:schemeClr val="bg1"/>
                </a:solidFill>
              </a:rPr>
              <a:t>Community College of Air Force (CCAF) Transcript</a:t>
            </a:r>
          </a:p>
        </p:txBody>
      </p:sp>
      <p:sp>
        <p:nvSpPr>
          <p:cNvPr id="10" name="TextBox 9"/>
          <p:cNvSpPr txBox="1"/>
          <p:nvPr/>
        </p:nvSpPr>
        <p:spPr>
          <a:xfrm>
            <a:off x="5936072" y="1990580"/>
            <a:ext cx="6366764" cy="3539430"/>
          </a:xfrm>
          <a:prstGeom prst="rect">
            <a:avLst/>
          </a:prstGeom>
          <a:noFill/>
        </p:spPr>
        <p:txBody>
          <a:bodyPr wrap="square" rtlCol="0">
            <a:spAutoFit/>
          </a:bodyPr>
          <a:lstStyle/>
          <a:p>
            <a:r>
              <a:rPr lang="en-US" sz="2800" dirty="0">
                <a:solidFill>
                  <a:schemeClr val="bg1"/>
                </a:solidFill>
              </a:rPr>
              <a:t>DANTES sponsored resources:</a:t>
            </a:r>
          </a:p>
          <a:p>
            <a:pPr marL="742950" lvl="1" indent="-285750">
              <a:buFont typeface="Arial" panose="020B0604020202020204" pitchFamily="34" charset="0"/>
              <a:buChar char="•"/>
            </a:pPr>
            <a:r>
              <a:rPr lang="en-US" sz="2800" dirty="0">
                <a:solidFill>
                  <a:schemeClr val="bg1"/>
                </a:solidFill>
              </a:rPr>
              <a:t>Kuder Journey</a:t>
            </a:r>
          </a:p>
          <a:p>
            <a:pPr marL="742950" lvl="1" indent="-285750">
              <a:buFont typeface="Arial" panose="020B0604020202020204" pitchFamily="34" charset="0"/>
              <a:buChar char="•"/>
            </a:pPr>
            <a:r>
              <a:rPr lang="en-US" sz="2800" dirty="0">
                <a:solidFill>
                  <a:schemeClr val="bg1"/>
                </a:solidFill>
              </a:rPr>
              <a:t>Online Academic Skills Training for College Prep/Placement Tests</a:t>
            </a:r>
          </a:p>
          <a:p>
            <a:pPr marL="742950" lvl="1" indent="-285750">
              <a:buFont typeface="Arial" panose="020B0604020202020204" pitchFamily="34" charset="0"/>
              <a:buChar char="•"/>
            </a:pPr>
            <a:r>
              <a:rPr lang="en-US" sz="2800" dirty="0">
                <a:solidFill>
                  <a:schemeClr val="bg1"/>
                </a:solidFill>
              </a:rPr>
              <a:t>CLEP or College Credit-by-Exam</a:t>
            </a:r>
          </a:p>
          <a:p>
            <a:pPr marL="742950" lvl="1" indent="-285750">
              <a:buFont typeface="Arial" panose="020B0604020202020204" pitchFamily="34" charset="0"/>
              <a:buChar char="•"/>
            </a:pPr>
            <a:r>
              <a:rPr lang="en-US" sz="2800" dirty="0">
                <a:solidFill>
                  <a:schemeClr val="bg1"/>
                </a:solidFill>
              </a:rPr>
              <a:t>Military Training Evaluation Program (MTEP)</a:t>
            </a:r>
          </a:p>
          <a:p>
            <a:endParaRPr lang="en-US" sz="2800" dirty="0">
              <a:solidFill>
                <a:schemeClr val="bg1"/>
              </a:solidFill>
            </a:endParaRPr>
          </a:p>
        </p:txBody>
      </p:sp>
    </p:spTree>
    <p:extLst>
      <p:ext uri="{BB962C8B-B14F-4D97-AF65-F5344CB8AC3E}">
        <p14:creationId xmlns:p14="http://schemas.microsoft.com/office/powerpoint/2010/main" val="233680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079681" y="347398"/>
            <a:ext cx="6834435" cy="175432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STATE</a:t>
            </a:r>
            <a:r>
              <a:rPr kumimoji="0" lang="en-US" sz="5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r>
              <a:rPr lang="en-US" sz="5400" b="1" dirty="0">
                <a:solidFill>
                  <a:prstClr val="white"/>
                </a:solidFill>
                <a:effectLst>
                  <a:outerShdw blurRad="38100" dist="38100" dir="2700000" algn="tl">
                    <a:srgbClr val="000000">
                      <a:alpha val="43137"/>
                    </a:srgbClr>
                  </a:outerShdw>
                </a:effectLst>
                <a:latin typeface="Franklin Gothic Demi" panose="020B0703020102020204" pitchFamily="34" charset="0"/>
              </a:rPr>
              <a:t>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FEDERAL PROGRAMS</a:t>
            </a:r>
          </a:p>
        </p:txBody>
      </p:sp>
      <p:sp>
        <p:nvSpPr>
          <p:cNvPr id="3" name="TextBox 2"/>
          <p:cNvSpPr txBox="1"/>
          <p:nvPr/>
        </p:nvSpPr>
        <p:spPr>
          <a:xfrm>
            <a:off x="1528648" y="2101724"/>
            <a:ext cx="10385468" cy="4801314"/>
          </a:xfrm>
          <a:prstGeom prst="rect">
            <a:avLst/>
          </a:prstGeom>
          <a:noFill/>
        </p:spPr>
        <p:txBody>
          <a:bodyPr wrap="square" rtlCol="0">
            <a:spAutoFit/>
          </a:bodyPr>
          <a:lstStyle/>
          <a:p>
            <a:pPr>
              <a:lnSpc>
                <a:spcPct val="150000"/>
              </a:lnSpc>
              <a:defRPr/>
            </a:pPr>
            <a:r>
              <a:rPr lang="en-US" sz="3200" dirty="0">
                <a:solidFill>
                  <a:prstClr val="white"/>
                </a:solidFill>
              </a:rPr>
              <a:t>State and Local Educational Benefits</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mn-cs"/>
              </a:rPr>
              <a:t>Department of Education Federal Programs/Benefits:</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Federal Student </a:t>
            </a:r>
            <a:r>
              <a:rPr kumimoji="0" lang="en-US" sz="2800" i="0" u="none" strike="noStrike" kern="1200" cap="none" spc="0" normalizeH="0" baseline="0" noProof="0" dirty="0">
                <a:ln>
                  <a:noFill/>
                </a:ln>
                <a:solidFill>
                  <a:prstClr val="white"/>
                </a:solidFill>
                <a:effectLst/>
                <a:uLnTx/>
                <a:uFillTx/>
                <a:ea typeface="+mn-ea"/>
                <a:cs typeface="+mn-cs"/>
              </a:rPr>
              <a:t>Aid—</a:t>
            </a:r>
            <a:r>
              <a:rPr kumimoji="0" lang="en-US" sz="2800" b="1" i="0" u="none" strike="noStrike" kern="1200" cap="none" spc="0" normalizeH="0" baseline="0" noProof="0" dirty="0">
                <a:ln>
                  <a:noFill/>
                </a:ln>
                <a:solidFill>
                  <a:prstClr val="white"/>
                </a:solidFill>
                <a:effectLst/>
                <a:uLnTx/>
                <a:uFillTx/>
                <a:ea typeface="+mn-ea"/>
                <a:cs typeface="+mn-cs"/>
              </a:rPr>
              <a:t>Complete the FAFSA by October 1</a:t>
            </a:r>
            <a:r>
              <a:rPr kumimoji="0" lang="en-US" sz="2800" b="1" i="0" u="none" strike="noStrike" kern="1200" cap="none" spc="0" normalizeH="0" baseline="30000" noProof="0" dirty="0">
                <a:ln>
                  <a:noFill/>
                </a:ln>
                <a:solidFill>
                  <a:prstClr val="white"/>
                </a:solidFill>
                <a:effectLst/>
                <a:uLnTx/>
                <a:uFillTx/>
                <a:ea typeface="+mn-ea"/>
                <a:cs typeface="+mn-cs"/>
              </a:rPr>
              <a:t>st</a:t>
            </a:r>
            <a:r>
              <a:rPr kumimoji="0" lang="en-US" sz="2800" b="1" i="0" u="none" strike="noStrike" kern="1200" cap="none" spc="0" normalizeH="0" baseline="0" noProof="0" dirty="0">
                <a:ln>
                  <a:noFill/>
                </a:ln>
                <a:solidFill>
                  <a:prstClr val="white"/>
                </a:solidFill>
                <a:effectLst/>
                <a:uLnTx/>
                <a:uFillTx/>
                <a:ea typeface="+mn-ea"/>
                <a:cs typeface="+mn-cs"/>
              </a:rPr>
              <a:t> </a:t>
            </a:r>
          </a:p>
          <a:p>
            <a:pPr marL="914400" marR="0" lvl="1"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Grants</a:t>
            </a:r>
          </a:p>
          <a:p>
            <a:pPr marL="914400" marR="0" lvl="1"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Loans</a:t>
            </a:r>
          </a:p>
          <a:p>
            <a:pPr marL="914400" marR="0" lvl="1"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Work-Study Programs</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Veterans Upward Bound Program</a:t>
            </a:r>
          </a:p>
        </p:txBody>
      </p:sp>
      <p:sp>
        <p:nvSpPr>
          <p:cNvPr id="4" name="Slide Number Placeholder 3">
            <a:extLst>
              <a:ext uri="{FF2B5EF4-FFF2-40B4-BE49-F238E27FC236}">
                <a16:creationId xmlns:a16="http://schemas.microsoft.com/office/drawing/2014/main" id="{9FD610C4-ED7F-450C-9D7F-7746CD76358B}"/>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61</a:t>
            </a:fld>
            <a:endParaRPr lang="en-US" dirty="0">
              <a:solidFill>
                <a:schemeClr val="bg1"/>
              </a:solidFill>
            </a:endParaRPr>
          </a:p>
        </p:txBody>
      </p:sp>
      <p:cxnSp>
        <p:nvCxnSpPr>
          <p:cNvPr id="14" name="Straight Connector 13">
            <a:extLst>
              <a:ext uri="{FF2B5EF4-FFF2-40B4-BE49-F238E27FC236}">
                <a16:creationId xmlns:a16="http://schemas.microsoft.com/office/drawing/2014/main" id="{0DAC594E-0FE6-44D7-9730-20E23A17C2A0}"/>
              </a:ext>
            </a:extLst>
          </p:cNvPr>
          <p:cNvCxnSpPr/>
          <p:nvPr/>
        </p:nvCxnSpPr>
        <p:spPr>
          <a:xfrm>
            <a:off x="0" y="2225291"/>
            <a:ext cx="12192000" cy="0"/>
          </a:xfrm>
          <a:prstGeom prst="line">
            <a:avLst/>
          </a:prstGeom>
          <a:ln w="76200">
            <a:solidFill>
              <a:srgbClr val="44B5E8"/>
            </a:solidFill>
          </a:ln>
        </p:spPr>
        <p:style>
          <a:lnRef idx="1">
            <a:schemeClr val="accent1"/>
          </a:lnRef>
          <a:fillRef idx="0">
            <a:schemeClr val="accent1"/>
          </a:fillRef>
          <a:effectRef idx="0">
            <a:schemeClr val="accent1"/>
          </a:effectRef>
          <a:fontRef idx="minor">
            <a:schemeClr val="tx1"/>
          </a:fontRef>
        </p:style>
      </p:cxnSp>
      <p:pic>
        <p:nvPicPr>
          <p:cNvPr id="2052" name="Picture 4" descr="US flag">
            <a:extLst>
              <a:ext uri="{FF2B5EF4-FFF2-40B4-BE49-F238E27FC236}">
                <a16:creationId xmlns:a16="http://schemas.microsoft.com/office/drawing/2014/main" id="{109600AF-EDE6-49B5-B6A2-107CA310EA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9665"/>
            <a:ext cx="3831031" cy="219508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04EEEA62-87DF-4C54-B319-B14530A5D645}"/>
              </a:ext>
            </a:extLst>
          </p:cNvPr>
          <p:cNvGrpSpPr/>
          <p:nvPr/>
        </p:nvGrpSpPr>
        <p:grpSpPr>
          <a:xfrm>
            <a:off x="3831031" y="1156447"/>
            <a:ext cx="1193182" cy="494271"/>
            <a:chOff x="3831031" y="1156447"/>
            <a:chExt cx="1193182" cy="494271"/>
          </a:xfrm>
        </p:grpSpPr>
        <p:cxnSp>
          <p:nvCxnSpPr>
            <p:cNvPr id="18" name="Straight Connector 17">
              <a:extLst>
                <a:ext uri="{FF2B5EF4-FFF2-40B4-BE49-F238E27FC236}">
                  <a16:creationId xmlns:a16="http://schemas.microsoft.com/office/drawing/2014/main" id="{460697CF-087E-41F0-83B0-2D05730A203B}"/>
                </a:ext>
              </a:extLst>
            </p:cNvPr>
            <p:cNvCxnSpPr>
              <a:cxnSpLocks/>
            </p:cNvCxnSpPr>
            <p:nvPr/>
          </p:nvCxnSpPr>
          <p:spPr>
            <a:xfrm>
              <a:off x="3831031" y="1403582"/>
              <a:ext cx="834837" cy="1"/>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8161E4D-6E03-457C-84C3-1433086CEBCB}"/>
                </a:ext>
              </a:extLst>
            </p:cNvPr>
            <p:cNvSpPr/>
            <p:nvPr/>
          </p:nvSpPr>
          <p:spPr>
            <a:xfrm>
              <a:off x="4505230" y="1156447"/>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A2289881-D11A-45ED-8E42-6684E9B73D15}"/>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72</a:t>
            </a:r>
            <a:endParaRPr lang="en-US" b="1" dirty="0">
              <a:solidFill>
                <a:schemeClr val="bg1"/>
              </a:solidFill>
            </a:endParaRPr>
          </a:p>
        </p:txBody>
      </p:sp>
    </p:spTree>
    <p:extLst>
      <p:ext uri="{BB962C8B-B14F-4D97-AF65-F5344CB8AC3E}">
        <p14:creationId xmlns:p14="http://schemas.microsoft.com/office/powerpoint/2010/main" val="171045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322173" y="3941805"/>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3167450" y="620661"/>
            <a:ext cx="8649731" cy="5786199"/>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Plan for Health/Mental</a:t>
            </a:r>
            <a:r>
              <a:rPr kumimoji="0" lang="en-US" sz="2400" b="1" i="0" u="none" strike="noStrike" kern="1200" cap="none" spc="0" normalizeH="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C</a:t>
            </a: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 	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a:t>
            </a:r>
            <a:r>
              <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Consider Starting a Business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Know Where to Go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for Assistance</a:t>
            </a:r>
            <a:endParaRPr kumimoji="0" lang="en-US" sz="2400" b="1" i="0" u="none" strike="noStrike" kern="1200" cap="none" spc="0" normalizeH="0" baseline="0" noProof="0" dirty="0">
              <a:ln>
                <a:noFill/>
              </a:ln>
              <a:solidFill>
                <a:srgbClr val="5B9BD5">
                  <a:lumMod val="50000"/>
                </a:srgbClr>
              </a:solidFill>
              <a:effectLst>
                <a:outerShdw blurRad="38100" dist="38100" dir="2700000" algn="tl">
                  <a:srgbClr val="000000">
                    <a:alpha val="43137"/>
                  </a:srgbClr>
                </a:outerShdw>
              </a:effectLst>
              <a:uLnTx/>
              <a:uFillTx/>
              <a:latin typeface="Franklin Gothic Demi" panose="020B0703020102020204" pitchFamily="34" charset="0"/>
            </a:endParaRPr>
          </a:p>
        </p:txBody>
      </p:sp>
      <p:sp>
        <p:nvSpPr>
          <p:cNvPr id="7" name="Slide Number Placeholder 3">
            <a:extLst>
              <a:ext uri="{FF2B5EF4-FFF2-40B4-BE49-F238E27FC236}">
                <a16:creationId xmlns:a16="http://schemas.microsoft.com/office/drawing/2014/main" id="{0CE700A6-3C3A-45BD-AD64-B8D8E7D3B29F}"/>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62</a:t>
            </a:fld>
            <a:endParaRPr lang="en-US" dirty="0">
              <a:solidFill>
                <a:schemeClr val="bg1"/>
              </a:solidFill>
            </a:endParaRPr>
          </a:p>
        </p:txBody>
      </p:sp>
      <p:sp>
        <p:nvSpPr>
          <p:cNvPr id="12" name="TextBox 11">
            <a:extLst>
              <a:ext uri="{FF2B5EF4-FFF2-40B4-BE49-F238E27FC236}">
                <a16:creationId xmlns:a16="http://schemas.microsoft.com/office/drawing/2014/main" id="{02774C55-E13F-43FA-B872-E8B7FBDE2671}"/>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74</a:t>
            </a:r>
            <a:endParaRPr lang="en-US" b="1" dirty="0">
              <a:solidFill>
                <a:schemeClr val="bg1"/>
              </a:solidFill>
            </a:endParaRPr>
          </a:p>
        </p:txBody>
      </p:sp>
    </p:spTree>
    <p:extLst>
      <p:ext uri="{BB962C8B-B14F-4D97-AF65-F5344CB8AC3E}">
        <p14:creationId xmlns:p14="http://schemas.microsoft.com/office/powerpoint/2010/main" val="126334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B350CDF-EA07-4FE4-8D39-51DAF672B414}"/>
              </a:ext>
            </a:extLst>
          </p:cNvPr>
          <p:cNvSpPr/>
          <p:nvPr/>
        </p:nvSpPr>
        <p:spPr>
          <a:xfrm>
            <a:off x="4650060" y="254636"/>
            <a:ext cx="7315200" cy="6348728"/>
          </a:xfrm>
          <a:prstGeom prst="rect">
            <a:avLst/>
          </a:prstGeom>
          <a:solidFill>
            <a:srgbClr val="203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7304E61-7955-4624-B3A0-4983AA33FF34}"/>
              </a:ext>
            </a:extLst>
          </p:cNvPr>
          <p:cNvSpPr/>
          <p:nvPr/>
        </p:nvSpPr>
        <p:spPr>
          <a:xfrm>
            <a:off x="7522556" y="254636"/>
            <a:ext cx="4442703" cy="634872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8193149" y="1341946"/>
            <a:ext cx="3482485" cy="3231654"/>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Fundamentals</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Opportunities</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Market Research</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SmallBiz Economics</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Legal </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Financing</a:t>
            </a:r>
          </a:p>
        </p:txBody>
      </p:sp>
      <p:sp>
        <p:nvSpPr>
          <p:cNvPr id="13" name="Rectangle 12"/>
          <p:cNvSpPr/>
          <p:nvPr/>
        </p:nvSpPr>
        <p:spPr>
          <a:xfrm>
            <a:off x="6776832" y="277427"/>
            <a:ext cx="745724" cy="6303146"/>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p:cNvSpPr txBox="1"/>
          <p:nvPr/>
        </p:nvSpPr>
        <p:spPr>
          <a:xfrm rot="16200000">
            <a:off x="4432188" y="3013501"/>
            <a:ext cx="544157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3B0F1"/>
                </a:solidFill>
                <a:effectLst/>
                <a:uLnTx/>
                <a:uFillTx/>
                <a:latin typeface="Calibri" panose="020F0502020204030204"/>
                <a:ea typeface="+mn-ea"/>
                <a:cs typeface="+mn-cs"/>
              </a:rPr>
              <a:t>ENTREPRENEURSHIP</a:t>
            </a:r>
          </a:p>
        </p:txBody>
      </p:sp>
      <p:sp>
        <p:nvSpPr>
          <p:cNvPr id="9" name="Slide Number Placeholder 1"/>
          <p:cNvSpPr txBox="1">
            <a:spLocks/>
          </p:cNvSpPr>
          <p:nvPr/>
        </p:nvSpPr>
        <p:spPr>
          <a:xfrm>
            <a:off x="9448800"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9E65673-466E-476E-A1EB-E0BA87536B0C}"/>
              </a:ext>
            </a:extLst>
          </p:cNvPr>
          <p:cNvSpPr txBox="1">
            <a:spLocks/>
          </p:cNvSpPr>
          <p:nvPr/>
        </p:nvSpPr>
        <p:spPr>
          <a:xfrm>
            <a:off x="886265" y="1120214"/>
            <a:ext cx="5890567" cy="309022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4400" dirty="0">
                <a:solidFill>
                  <a:srgbClr val="5B9BD5"/>
                </a:solidFill>
                <a:latin typeface="Franklin Gothic Demi" panose="020B0703020102020204" pitchFamily="34" charset="0"/>
                <a:ea typeface="+mn-ea"/>
                <a:cs typeface="+mn-cs"/>
              </a:rPr>
              <a:t>SBA ENTREPRENEURSHIP  </a:t>
            </a:r>
          </a:p>
          <a:p>
            <a:pPr>
              <a:defRPr/>
            </a:pPr>
            <a:r>
              <a:rPr lang="en-US" sz="4400" dirty="0">
                <a:solidFill>
                  <a:srgbClr val="5B9BD5"/>
                </a:solidFill>
                <a:latin typeface="Franklin Gothic Demi" panose="020B0703020102020204" pitchFamily="34" charset="0"/>
                <a:ea typeface="+mn-ea"/>
                <a:cs typeface="+mn-cs"/>
              </a:rPr>
              <a:t>TRACK: </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Boots to Business (B2B)</a:t>
            </a:r>
          </a:p>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grpSp>
        <p:nvGrpSpPr>
          <p:cNvPr id="7" name="Group 6">
            <a:extLst>
              <a:ext uri="{FF2B5EF4-FFF2-40B4-BE49-F238E27FC236}">
                <a16:creationId xmlns:a16="http://schemas.microsoft.com/office/drawing/2014/main" id="{C5149450-1123-452C-A835-138A77F0091B}"/>
              </a:ext>
            </a:extLst>
          </p:cNvPr>
          <p:cNvGrpSpPr/>
          <p:nvPr/>
        </p:nvGrpSpPr>
        <p:grpSpPr>
          <a:xfrm>
            <a:off x="2218778" y="4142140"/>
            <a:ext cx="2012187" cy="1867743"/>
            <a:chOff x="787316" y="4398380"/>
            <a:chExt cx="1259964" cy="1365367"/>
          </a:xfrm>
        </p:grpSpPr>
        <p:grpSp>
          <p:nvGrpSpPr>
            <p:cNvPr id="2" name="Group 1">
              <a:extLst>
                <a:ext uri="{FF2B5EF4-FFF2-40B4-BE49-F238E27FC236}">
                  <a16:creationId xmlns:a16="http://schemas.microsoft.com/office/drawing/2014/main" id="{D000B7CB-7C46-4960-A5FB-1FD9FD45064A}"/>
                </a:ext>
              </a:extLst>
            </p:cNvPr>
            <p:cNvGrpSpPr/>
            <p:nvPr/>
          </p:nvGrpSpPr>
          <p:grpSpPr>
            <a:xfrm>
              <a:off x="815365" y="4398380"/>
              <a:ext cx="1231915" cy="1365367"/>
              <a:chOff x="1379231" y="1268841"/>
              <a:chExt cx="2454476" cy="2446295"/>
            </a:xfrm>
          </p:grpSpPr>
          <p:grpSp>
            <p:nvGrpSpPr>
              <p:cNvPr id="16" name="Group 15">
                <a:extLst>
                  <a:ext uri="{FF2B5EF4-FFF2-40B4-BE49-F238E27FC236}">
                    <a16:creationId xmlns:a16="http://schemas.microsoft.com/office/drawing/2014/main" id="{30DD41F6-1DAA-4DCC-B60E-E73FFC894BF0}"/>
                  </a:ext>
                </a:extLst>
              </p:cNvPr>
              <p:cNvGrpSpPr/>
              <p:nvPr/>
            </p:nvGrpSpPr>
            <p:grpSpPr>
              <a:xfrm rot="20442600">
                <a:off x="1379231" y="1268841"/>
                <a:ext cx="2454476" cy="2446295"/>
                <a:chOff x="1319698" y="1302744"/>
                <a:chExt cx="2454476" cy="2446295"/>
              </a:xfrm>
            </p:grpSpPr>
            <p:pic>
              <p:nvPicPr>
                <p:cNvPr id="20" name="Picture 19">
                  <a:extLst>
                    <a:ext uri="{FF2B5EF4-FFF2-40B4-BE49-F238E27FC236}">
                      <a16:creationId xmlns:a16="http://schemas.microsoft.com/office/drawing/2014/main" id="{4D307EE6-AC76-41C9-9843-B292BC13CAA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1319698" y="1302744"/>
                  <a:ext cx="2454476" cy="2446295"/>
                </a:xfrm>
                <a:prstGeom prst="rect">
                  <a:avLst/>
                </a:prstGeom>
              </p:spPr>
            </p:pic>
            <p:sp>
              <p:nvSpPr>
                <p:cNvPr id="21" name="Rectangle 20">
                  <a:extLst>
                    <a:ext uri="{FF2B5EF4-FFF2-40B4-BE49-F238E27FC236}">
                      <a16:creationId xmlns:a16="http://schemas.microsoft.com/office/drawing/2014/main" id="{1CE1B243-E64E-4C7C-9BD5-5595C7840A27}"/>
                    </a:ext>
                  </a:extLst>
                </p:cNvPr>
                <p:cNvSpPr/>
                <p:nvPr/>
              </p:nvSpPr>
              <p:spPr>
                <a:xfrm rot="422574">
                  <a:off x="2273794" y="2648180"/>
                  <a:ext cx="250242" cy="236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388FADA8-FAAC-4C52-B2E7-D6BD288C4F7B}"/>
                  </a:ext>
                </a:extLst>
              </p:cNvPr>
              <p:cNvGrpSpPr/>
              <p:nvPr/>
            </p:nvGrpSpPr>
            <p:grpSpPr>
              <a:xfrm>
                <a:off x="2432203" y="2792346"/>
                <a:ext cx="534257" cy="340490"/>
                <a:chOff x="2399818" y="2530592"/>
                <a:chExt cx="534257" cy="340490"/>
              </a:xfrm>
              <a:solidFill>
                <a:srgbClr val="3A9F11"/>
              </a:solidFill>
            </p:grpSpPr>
            <p:sp>
              <p:nvSpPr>
                <p:cNvPr id="18" name="Multiplication Sign 17">
                  <a:extLst>
                    <a:ext uri="{FF2B5EF4-FFF2-40B4-BE49-F238E27FC236}">
                      <a16:creationId xmlns:a16="http://schemas.microsoft.com/office/drawing/2014/main" id="{13EF29EC-27D6-4CB6-B12E-C86D97248044}"/>
                    </a:ext>
                  </a:extLst>
                </p:cNvPr>
                <p:cNvSpPr/>
                <p:nvPr/>
              </p:nvSpPr>
              <p:spPr>
                <a:xfrm rot="20735455">
                  <a:off x="2399818" y="2587158"/>
                  <a:ext cx="294656" cy="283924"/>
                </a:xfrm>
                <a:prstGeom prst="mathMultiply">
                  <a:avLst/>
                </a:prstGeom>
                <a:solidFill>
                  <a:srgbClr val="63A527"/>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Multiplication Sign 18">
                  <a:extLst>
                    <a:ext uri="{FF2B5EF4-FFF2-40B4-BE49-F238E27FC236}">
                      <a16:creationId xmlns:a16="http://schemas.microsoft.com/office/drawing/2014/main" id="{28D76ADA-4777-4D7B-BA18-92373BC94B5A}"/>
                    </a:ext>
                  </a:extLst>
                </p:cNvPr>
                <p:cNvSpPr/>
                <p:nvPr/>
              </p:nvSpPr>
              <p:spPr>
                <a:xfrm rot="20735455">
                  <a:off x="2639419" y="2530592"/>
                  <a:ext cx="294656" cy="283924"/>
                </a:xfrm>
                <a:prstGeom prst="mathMultiply">
                  <a:avLst/>
                </a:prstGeom>
                <a:solidFill>
                  <a:srgbClr val="63A527"/>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Rectangle 2">
              <a:extLst>
                <a:ext uri="{FF2B5EF4-FFF2-40B4-BE49-F238E27FC236}">
                  <a16:creationId xmlns:a16="http://schemas.microsoft.com/office/drawing/2014/main" id="{35AD7AC0-3111-4DEF-9D5F-0A64AC72836B}"/>
                </a:ext>
              </a:extLst>
            </p:cNvPr>
            <p:cNvSpPr/>
            <p:nvPr/>
          </p:nvSpPr>
          <p:spPr>
            <a:xfrm rot="20902713">
              <a:off x="787316" y="4502729"/>
              <a:ext cx="1068986" cy="249762"/>
            </a:xfrm>
            <a:prstGeom prst="rect">
              <a:avLst/>
            </a:prstGeom>
            <a:solidFill>
              <a:srgbClr val="C00000"/>
            </a:solidFill>
            <a:effectLst>
              <a:innerShdw blurRad="63500" dist="50800" dir="16200000">
                <a:prstClr val="black">
                  <a:alpha val="50000"/>
                </a:prstClr>
              </a:inn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4CA44B5C-9C64-4E91-A47E-87963307082A}"/>
              </a:ext>
            </a:extLst>
          </p:cNvPr>
          <p:cNvSpPr txBox="1"/>
          <p:nvPr/>
        </p:nvSpPr>
        <p:spPr>
          <a:xfrm>
            <a:off x="0" y="6449377"/>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74</a:t>
            </a:r>
            <a:endParaRPr lang="en-US" b="1" dirty="0">
              <a:solidFill>
                <a:schemeClr val="bg1"/>
              </a:solidFill>
            </a:endParaRPr>
          </a:p>
        </p:txBody>
      </p:sp>
    </p:spTree>
    <p:extLst>
      <p:ext uri="{BB962C8B-B14F-4D97-AF65-F5344CB8AC3E}">
        <p14:creationId xmlns:p14="http://schemas.microsoft.com/office/powerpoint/2010/main" val="217228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3079130"/>
            <a:ext cx="4956806" cy="255454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noProof="0" dirty="0">
                <a:solidFill>
                  <a:prstClr val="white"/>
                </a:solidFill>
                <a:effectLst>
                  <a:outerShdw blurRad="38100" dist="38100" dir="2700000" algn="tl">
                    <a:srgbClr val="000000">
                      <a:alpha val="43137"/>
                    </a:srgbClr>
                  </a:outerShdw>
                </a:effectLst>
                <a:latin typeface="Franklin Gothic Demi" panose="020B0703020102020204" pitchFamily="34" charset="0"/>
              </a:rPr>
              <a:t>VET</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ERANS FEDERAL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PROCUREMENT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OPPORTUNITIES &amp;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ASSISTANCE</a:t>
            </a:r>
          </a:p>
        </p:txBody>
      </p:sp>
      <p:sp>
        <p:nvSpPr>
          <p:cNvPr id="3" name="TextBox 2"/>
          <p:cNvSpPr txBox="1"/>
          <p:nvPr/>
        </p:nvSpPr>
        <p:spPr>
          <a:xfrm>
            <a:off x="4956806" y="768873"/>
            <a:ext cx="7119911" cy="1384995"/>
          </a:xfrm>
          <a:prstGeom prst="rect">
            <a:avLst/>
          </a:prstGeom>
          <a:noFill/>
        </p:spPr>
        <p:txBody>
          <a:bodyPr wrap="square" rtlCol="0">
            <a:spAutoFit/>
          </a:bodyPr>
          <a:lstStyle/>
          <a:p>
            <a:pPr marL="228600" lvl="0">
              <a:spcAft>
                <a:spcPts val="200"/>
              </a:spcAft>
              <a:defRPr/>
            </a:pPr>
            <a:r>
              <a:rPr lang="en-US" sz="2800" b="1" dirty="0">
                <a:solidFill>
                  <a:srgbClr val="A7E8FF"/>
                </a:solidFill>
                <a:effectLst>
                  <a:outerShdw blurRad="38100" dist="38100" dir="2700000" algn="tl">
                    <a:srgbClr val="000000">
                      <a:alpha val="43137"/>
                    </a:srgbClr>
                  </a:outerShdw>
                </a:effectLst>
              </a:rPr>
              <a:t>Veteran entrepreneurship is supported by SBA, VA, and DoD through the following legislation and programs:</a:t>
            </a:r>
          </a:p>
        </p:txBody>
      </p:sp>
      <p:sp>
        <p:nvSpPr>
          <p:cNvPr id="5" name="Slide Number Placeholder 3">
            <a:extLst>
              <a:ext uri="{FF2B5EF4-FFF2-40B4-BE49-F238E27FC236}">
                <a16:creationId xmlns:a16="http://schemas.microsoft.com/office/drawing/2014/main" id="{62D21C87-5D24-4A9B-AC15-54F070BBB464}"/>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64</a:t>
            </a:fld>
            <a:endParaRPr lang="en-US" dirty="0">
              <a:solidFill>
                <a:schemeClr val="bg1"/>
              </a:solidFill>
            </a:endParaRPr>
          </a:p>
        </p:txBody>
      </p:sp>
      <p:pic>
        <p:nvPicPr>
          <p:cNvPr id="7" name="Picture 6">
            <a:extLst>
              <a:ext uri="{FF2B5EF4-FFF2-40B4-BE49-F238E27FC236}">
                <a16:creationId xmlns:a16="http://schemas.microsoft.com/office/drawing/2014/main" id="{6519C35A-86E2-4682-B636-FCE61ABCC880}"/>
              </a:ext>
            </a:extLst>
          </p:cNvPr>
          <p:cNvPicPr>
            <a:picLocks noChangeAspect="1"/>
          </p:cNvPicPr>
          <p:nvPr/>
        </p:nvPicPr>
        <p:blipFill>
          <a:blip r:embed="rId4"/>
          <a:stretch>
            <a:fillRect/>
          </a:stretch>
        </p:blipFill>
        <p:spPr>
          <a:xfrm>
            <a:off x="418702" y="600332"/>
            <a:ext cx="3878826" cy="2013269"/>
          </a:xfrm>
          <a:prstGeom prst="rect">
            <a:avLst/>
          </a:prstGeom>
          <a:ln>
            <a:solidFill>
              <a:schemeClr val="tx1"/>
            </a:solidFill>
          </a:ln>
          <a:effectLst>
            <a:outerShdw blurRad="190500" dist="419100" dir="2400000" algn="ctr" rotWithShape="0">
              <a:srgbClr val="000000">
                <a:alpha val="43137"/>
              </a:srgbClr>
            </a:outerShdw>
          </a:effectLst>
        </p:spPr>
      </p:pic>
      <p:sp>
        <p:nvSpPr>
          <p:cNvPr id="9" name="TextBox 8">
            <a:extLst>
              <a:ext uri="{FF2B5EF4-FFF2-40B4-BE49-F238E27FC236}">
                <a16:creationId xmlns:a16="http://schemas.microsoft.com/office/drawing/2014/main" id="{C614AAC0-CE63-4F19-A833-809BB1DD33D2}"/>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75</a:t>
            </a:r>
            <a:endParaRPr lang="en-US" b="1" dirty="0">
              <a:solidFill>
                <a:schemeClr val="bg1"/>
              </a:solidFill>
            </a:endParaRPr>
          </a:p>
        </p:txBody>
      </p:sp>
      <p:sp>
        <p:nvSpPr>
          <p:cNvPr id="4" name="Rectangle 3"/>
          <p:cNvSpPr/>
          <p:nvPr/>
        </p:nvSpPr>
        <p:spPr>
          <a:xfrm>
            <a:off x="5468761" y="2602075"/>
            <a:ext cx="6096000" cy="3508653"/>
          </a:xfrm>
          <a:prstGeom prst="rect">
            <a:avLst/>
          </a:prstGeom>
        </p:spPr>
        <p:txBody>
          <a:bodyPr>
            <a:spAutoFit/>
          </a:bodyPr>
          <a:lstStyle/>
          <a:p>
            <a:pPr marL="342900" lvl="0" indent="-342900">
              <a:spcAft>
                <a:spcPts val="1800"/>
              </a:spcAft>
              <a:buFont typeface="Wingdings" panose="05000000000000000000" pitchFamily="2" charset="2"/>
              <a:buChar char="§"/>
              <a:defRPr/>
            </a:pPr>
            <a:r>
              <a:rPr lang="en-US" sz="2400" b="1" dirty="0">
                <a:solidFill>
                  <a:prstClr val="white"/>
                </a:solidFill>
              </a:rPr>
              <a:t>SBA—Small Business Development Act 1999 </a:t>
            </a:r>
            <a:r>
              <a:rPr lang="en-US" sz="2400" dirty="0">
                <a:solidFill>
                  <a:prstClr val="white"/>
                </a:solidFill>
              </a:rPr>
              <a:t>created </a:t>
            </a:r>
            <a:r>
              <a:rPr lang="en-US" sz="2400" dirty="0" smtClean="0">
                <a:solidFill>
                  <a:prstClr val="white"/>
                </a:solidFill>
              </a:rPr>
              <a:t>goals for veteran contracts. </a:t>
            </a:r>
            <a:endParaRPr lang="en-US" sz="2400" dirty="0">
              <a:solidFill>
                <a:prstClr val="white"/>
              </a:solidFill>
            </a:endParaRPr>
          </a:p>
          <a:p>
            <a:pPr marL="342900" lvl="0" indent="-342900">
              <a:spcAft>
                <a:spcPts val="1800"/>
              </a:spcAft>
              <a:buFont typeface="Wingdings" panose="05000000000000000000" pitchFamily="2" charset="2"/>
              <a:buChar char="§"/>
              <a:defRPr/>
            </a:pPr>
            <a:r>
              <a:rPr lang="en-US" sz="2400" b="1" dirty="0">
                <a:solidFill>
                  <a:prstClr val="white"/>
                </a:solidFill>
              </a:rPr>
              <a:t>DoD Procurement Technical Assistance Center Program</a:t>
            </a:r>
            <a:r>
              <a:rPr lang="en-US" sz="2400" dirty="0">
                <a:solidFill>
                  <a:prstClr val="white"/>
                </a:solidFill>
              </a:rPr>
              <a:t> helps businesses pursue government contracts.</a:t>
            </a:r>
          </a:p>
          <a:p>
            <a:pPr marL="342900" lvl="0" indent="-342900">
              <a:spcAft>
                <a:spcPts val="1800"/>
              </a:spcAft>
              <a:buFont typeface="Wingdings" panose="05000000000000000000" pitchFamily="2" charset="2"/>
              <a:buChar char="§"/>
              <a:defRPr/>
            </a:pPr>
            <a:r>
              <a:rPr lang="en-US" sz="2400" b="1" dirty="0">
                <a:solidFill>
                  <a:prstClr val="white"/>
                </a:solidFill>
              </a:rPr>
              <a:t>VA Small and Veteran Business Program </a:t>
            </a:r>
            <a:r>
              <a:rPr lang="en-US" sz="2400" dirty="0">
                <a:solidFill>
                  <a:prstClr val="white"/>
                </a:solidFill>
              </a:rPr>
              <a:t>provides support to small and veteran businesses.</a:t>
            </a:r>
          </a:p>
        </p:txBody>
      </p:sp>
    </p:spTree>
    <p:extLst>
      <p:ext uri="{BB962C8B-B14F-4D97-AF65-F5344CB8AC3E}">
        <p14:creationId xmlns:p14="http://schemas.microsoft.com/office/powerpoint/2010/main" val="140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037967" y="4028302"/>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2916191" y="243512"/>
            <a:ext cx="8810371" cy="6463308"/>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Plan for Health/Mental Care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 	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Consider Starting a Business</a:t>
            </a:r>
          </a:p>
          <a:p>
            <a:pPr marR="0" lvl="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a:t>
            </a: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R="0" lvl="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Know Where to Go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for Assistance</a:t>
            </a: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ndParaRPr>
          </a:p>
        </p:txBody>
      </p:sp>
      <p:sp>
        <p:nvSpPr>
          <p:cNvPr id="7" name="Slide Number Placeholder 3">
            <a:extLst>
              <a:ext uri="{FF2B5EF4-FFF2-40B4-BE49-F238E27FC236}">
                <a16:creationId xmlns:a16="http://schemas.microsoft.com/office/drawing/2014/main" id="{CD0DC07D-ACD4-4EE2-A98F-FEB6B8E77D55}"/>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65</a:t>
            </a:fld>
            <a:endParaRPr lang="en-US" dirty="0">
              <a:solidFill>
                <a:schemeClr val="bg1"/>
              </a:solidFill>
            </a:endParaRPr>
          </a:p>
        </p:txBody>
      </p:sp>
      <p:sp>
        <p:nvSpPr>
          <p:cNvPr id="13" name="TextBox 12">
            <a:extLst>
              <a:ext uri="{FF2B5EF4-FFF2-40B4-BE49-F238E27FC236}">
                <a16:creationId xmlns:a16="http://schemas.microsoft.com/office/drawing/2014/main" id="{626D9DF1-3636-4022-910C-0F4A7A7F5617}"/>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77</a:t>
            </a:r>
            <a:endParaRPr lang="en-US" b="1" dirty="0">
              <a:solidFill>
                <a:schemeClr val="bg1"/>
              </a:solidFill>
            </a:endParaRPr>
          </a:p>
        </p:txBody>
      </p:sp>
    </p:spTree>
    <p:extLst>
      <p:ext uri="{BB962C8B-B14F-4D97-AF65-F5344CB8AC3E}">
        <p14:creationId xmlns:p14="http://schemas.microsoft.com/office/powerpoint/2010/main" val="393365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0B5B23E-3F1D-48BA-BFF1-E2B332604299}"/>
              </a:ext>
            </a:extLst>
          </p:cNvPr>
          <p:cNvGrpSpPr/>
          <p:nvPr/>
        </p:nvGrpSpPr>
        <p:grpSpPr>
          <a:xfrm>
            <a:off x="1395303" y="0"/>
            <a:ext cx="10805652" cy="6858000"/>
            <a:chOff x="9682987" y="4329953"/>
            <a:chExt cx="10805652" cy="6858000"/>
          </a:xfrm>
        </p:grpSpPr>
        <p:pic>
          <p:nvPicPr>
            <p:cNvPr id="19" name="Picture 18">
              <a:extLst>
                <a:ext uri="{FF2B5EF4-FFF2-40B4-BE49-F238E27FC236}">
                  <a16:creationId xmlns:a16="http://schemas.microsoft.com/office/drawing/2014/main" id="{8FB8E91C-3424-4989-8FD2-2280BE07D9BE}"/>
                </a:ext>
              </a:extLst>
            </p:cNvPr>
            <p:cNvPicPr>
              <a:picLocks noChangeAspect="1"/>
            </p:cNvPicPr>
            <p:nvPr/>
          </p:nvPicPr>
          <p:blipFill>
            <a:blip r:embed="rId4"/>
            <a:stretch>
              <a:fillRect/>
            </a:stretch>
          </p:blipFill>
          <p:spPr>
            <a:xfrm>
              <a:off x="9682987" y="4375488"/>
              <a:ext cx="10796697" cy="6812465"/>
            </a:xfrm>
            <a:prstGeom prst="rect">
              <a:avLst/>
            </a:prstGeom>
          </p:spPr>
        </p:pic>
        <p:sp>
          <p:nvSpPr>
            <p:cNvPr id="13" name="Rectangle 12">
              <a:extLst>
                <a:ext uri="{FF2B5EF4-FFF2-40B4-BE49-F238E27FC236}">
                  <a16:creationId xmlns:a16="http://schemas.microsoft.com/office/drawing/2014/main" id="{073B116B-B31E-4599-9A9F-9CE2196B8788}"/>
                </a:ext>
              </a:extLst>
            </p:cNvPr>
            <p:cNvSpPr/>
            <p:nvPr/>
          </p:nvSpPr>
          <p:spPr>
            <a:xfrm>
              <a:off x="9682987" y="4329953"/>
              <a:ext cx="10805652" cy="6858000"/>
            </a:xfrm>
            <a:prstGeom prst="rect">
              <a:avLst/>
            </a:prstGeom>
            <a:solidFill>
              <a:srgbClr val="14335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AA988AAF-1EA5-4D6B-9F94-0F82F06D6A91}"/>
              </a:ext>
            </a:extLst>
          </p:cNvPr>
          <p:cNvSpPr txBox="1"/>
          <p:nvPr/>
        </p:nvSpPr>
        <p:spPr>
          <a:xfrm>
            <a:off x="2961209" y="564462"/>
            <a:ext cx="8358361"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EXTREMISM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REPORTING METHODS</a:t>
            </a:r>
          </a:p>
        </p:txBody>
      </p:sp>
      <p:sp>
        <p:nvSpPr>
          <p:cNvPr id="4" name="TextBox 3">
            <a:extLst>
              <a:ext uri="{FF2B5EF4-FFF2-40B4-BE49-F238E27FC236}">
                <a16:creationId xmlns:a16="http://schemas.microsoft.com/office/drawing/2014/main" id="{EFE38A0E-B804-44C0-87AB-847A306F30D1}"/>
              </a:ext>
            </a:extLst>
          </p:cNvPr>
          <p:cNvSpPr txBox="1"/>
          <p:nvPr/>
        </p:nvSpPr>
        <p:spPr>
          <a:xfrm>
            <a:off x="2509014" y="2834322"/>
            <a:ext cx="9522120" cy="3785652"/>
          </a:xfrm>
          <a:prstGeom prst="rect">
            <a:avLst/>
          </a:prstGeom>
          <a:noFill/>
        </p:spPr>
        <p:txBody>
          <a:bodyPr wrap="square">
            <a:spAutoFit/>
          </a:bodyPr>
          <a:lstStyle/>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ea typeface="+mn-ea"/>
                <a:cs typeface="+mn-cs"/>
              </a:rPr>
              <a:t>For an emergency, call 911</a:t>
            </a:r>
          </a:p>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ea typeface="+mn-ea"/>
                <a:cs typeface="+mn-cs"/>
              </a:rPr>
              <a:t>FBI-Tips Electronic Tip Form: </a:t>
            </a:r>
            <a:r>
              <a:rPr lang="en-US" sz="3200" b="1" u="sng" dirty="0">
                <a:solidFill>
                  <a:srgbClr val="00B0F0"/>
                </a:solidFill>
                <a:latin typeface="Calibri" panose="020F0502020204030204"/>
              </a:rPr>
              <a:t>https://tips.fbi.gov/</a:t>
            </a:r>
          </a:p>
          <a:p>
            <a:pPr marL="457200" indent="-457200">
              <a:spcAft>
                <a:spcPts val="2400"/>
              </a:spcAft>
              <a:buFont typeface="Wingdings" panose="05000000000000000000" pitchFamily="2" charset="2"/>
              <a:buChar char="§"/>
              <a:defRPr/>
            </a:pPr>
            <a:r>
              <a:rPr kumimoji="0" lang="en-US" sz="3200" b="0" i="0" u="none" strike="noStrike" kern="1200" cap="none" spc="0" normalizeH="0" baseline="0" noProof="0" dirty="0">
                <a:ln>
                  <a:noFill/>
                </a:ln>
                <a:solidFill>
                  <a:prstClr val="white"/>
                </a:solidFill>
                <a:effectLst/>
                <a:uLnTx/>
                <a:uFillTx/>
                <a:ea typeface="+mn-ea"/>
                <a:cs typeface="+mn-cs"/>
              </a:rPr>
              <a:t>Local FBI offices: </a:t>
            </a:r>
            <a:r>
              <a:rPr lang="en-US" sz="3200" b="1" u="sng" dirty="0">
                <a:solidFill>
                  <a:srgbClr val="00B0F0"/>
                </a:solidFill>
                <a:latin typeface="Calibri" panose="020F0502020204030204"/>
              </a:rPr>
              <a:t>https://www.fbi.gov/contact-us/field-offices</a:t>
            </a:r>
          </a:p>
          <a:p>
            <a:pPr marL="457200"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ea typeface="+mn-ea"/>
              <a:cs typeface="+mn-cs"/>
            </a:endParaRPr>
          </a:p>
        </p:txBody>
      </p:sp>
      <p:sp>
        <p:nvSpPr>
          <p:cNvPr id="5" name="Slide Number Placeholder 3">
            <a:extLst>
              <a:ext uri="{FF2B5EF4-FFF2-40B4-BE49-F238E27FC236}">
                <a16:creationId xmlns:a16="http://schemas.microsoft.com/office/drawing/2014/main" id="{BA31EF3E-3F5C-46C9-A458-7D34C8E7A2E6}"/>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66</a:t>
            </a:fld>
            <a:endParaRPr lang="en-US" dirty="0">
              <a:solidFill>
                <a:schemeClr val="bg1"/>
              </a:solidFill>
            </a:endParaRPr>
          </a:p>
        </p:txBody>
      </p:sp>
      <p:grpSp>
        <p:nvGrpSpPr>
          <p:cNvPr id="16" name="Group 15">
            <a:extLst>
              <a:ext uri="{FF2B5EF4-FFF2-40B4-BE49-F238E27FC236}">
                <a16:creationId xmlns:a16="http://schemas.microsoft.com/office/drawing/2014/main" id="{73E05FEC-4FFF-4BCE-B28B-9F11B566931E}"/>
              </a:ext>
            </a:extLst>
          </p:cNvPr>
          <p:cNvGrpSpPr/>
          <p:nvPr/>
        </p:nvGrpSpPr>
        <p:grpSpPr>
          <a:xfrm>
            <a:off x="715682" y="1389846"/>
            <a:ext cx="1717588" cy="494271"/>
            <a:chOff x="1594022" y="1248032"/>
            <a:chExt cx="1717588" cy="494271"/>
          </a:xfrm>
        </p:grpSpPr>
        <p:cxnSp>
          <p:nvCxnSpPr>
            <p:cNvPr id="17" name="Straight Connector 16">
              <a:extLst>
                <a:ext uri="{FF2B5EF4-FFF2-40B4-BE49-F238E27FC236}">
                  <a16:creationId xmlns:a16="http://schemas.microsoft.com/office/drawing/2014/main" id="{70E7BC3D-C01F-482A-AA73-37A89FEFFC35}"/>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4B47328E-B0E3-413E-90DA-B2CDB34A5431}"/>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777555B0-3D21-4B74-B958-DAF0D01DCE15}"/>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77</a:t>
            </a:r>
            <a:endParaRPr lang="en-US" b="1" dirty="0">
              <a:solidFill>
                <a:schemeClr val="bg1"/>
              </a:solidFill>
            </a:endParaRPr>
          </a:p>
        </p:txBody>
      </p:sp>
    </p:spTree>
    <p:extLst>
      <p:ext uri="{BB962C8B-B14F-4D97-AF65-F5344CB8AC3E}">
        <p14:creationId xmlns:p14="http://schemas.microsoft.com/office/powerpoint/2010/main" val="322779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0" descr="See the source image">
            <a:extLst>
              <a:ext uri="{FF2B5EF4-FFF2-40B4-BE49-F238E27FC236}">
                <a16:creationId xmlns:a16="http://schemas.microsoft.com/office/drawing/2014/main" id="{22B82476-A64C-40B0-A5A0-D61F97E830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50" y="282590"/>
            <a:ext cx="3190673" cy="9472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F2275C-F023-47BC-9EC9-371D396651F7}"/>
              </a:ext>
            </a:extLst>
          </p:cNvPr>
          <p:cNvSpPr txBox="1"/>
          <p:nvPr/>
        </p:nvSpPr>
        <p:spPr>
          <a:xfrm>
            <a:off x="4373722" y="252356"/>
            <a:ext cx="6960623"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IMMIGRATION STATUS</a:t>
            </a:r>
          </a:p>
        </p:txBody>
      </p:sp>
      <p:sp>
        <p:nvSpPr>
          <p:cNvPr id="4" name="TextBox 3">
            <a:extLst>
              <a:ext uri="{FF2B5EF4-FFF2-40B4-BE49-F238E27FC236}">
                <a16:creationId xmlns:a16="http://schemas.microsoft.com/office/drawing/2014/main" id="{F4EE6F00-B685-479C-9CA3-44AC2632C7B4}"/>
              </a:ext>
            </a:extLst>
          </p:cNvPr>
          <p:cNvSpPr txBox="1"/>
          <p:nvPr/>
        </p:nvSpPr>
        <p:spPr>
          <a:xfrm>
            <a:off x="4933546" y="4001866"/>
            <a:ext cx="6731540" cy="2554545"/>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DD 2648 eForm—Opt in</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DD 2648 printed form—Write an “opt in” election in Section XI – REMARKS, item 48</a:t>
            </a:r>
          </a:p>
        </p:txBody>
      </p:sp>
      <p:sp>
        <p:nvSpPr>
          <p:cNvPr id="5" name="TextBox 4">
            <a:extLst>
              <a:ext uri="{FF2B5EF4-FFF2-40B4-BE49-F238E27FC236}">
                <a16:creationId xmlns:a16="http://schemas.microsoft.com/office/drawing/2014/main" id="{A4D2C75F-524C-4258-A696-921F8F4E4217}"/>
              </a:ext>
            </a:extLst>
          </p:cNvPr>
          <p:cNvSpPr txBox="1"/>
          <p:nvPr/>
        </p:nvSpPr>
        <p:spPr>
          <a:xfrm flipH="1">
            <a:off x="4030495" y="1815229"/>
            <a:ext cx="787616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Request information on immigration status and expedited naturalization:</a:t>
            </a:r>
          </a:p>
        </p:txBody>
      </p:sp>
      <p:pic>
        <p:nvPicPr>
          <p:cNvPr id="7" name="Picture 6">
            <a:extLst>
              <a:ext uri="{FF2B5EF4-FFF2-40B4-BE49-F238E27FC236}">
                <a16:creationId xmlns:a16="http://schemas.microsoft.com/office/drawing/2014/main" id="{41E09C31-43B2-43F9-8722-99CEAEA547D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0" y="1421114"/>
            <a:ext cx="3404681" cy="5436886"/>
          </a:xfrm>
          <a:prstGeom prst="rect">
            <a:avLst/>
          </a:prstGeom>
        </p:spPr>
      </p:pic>
      <p:sp>
        <p:nvSpPr>
          <p:cNvPr id="6" name="TextBox 5">
            <a:extLst>
              <a:ext uri="{FF2B5EF4-FFF2-40B4-BE49-F238E27FC236}">
                <a16:creationId xmlns:a16="http://schemas.microsoft.com/office/drawing/2014/main" id="{3AFD2F0C-651D-4498-A041-620B32E7C34B}"/>
              </a:ext>
            </a:extLst>
          </p:cNvPr>
          <p:cNvSpPr txBox="1"/>
          <p:nvPr/>
        </p:nvSpPr>
        <p:spPr>
          <a:xfrm>
            <a:off x="76050" y="6352100"/>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a:t>
            </a:r>
            <a:r>
              <a:rPr kumimoji="0" lang="en-U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78</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B5654419-E701-4637-A8DB-C02796D5AA48}"/>
              </a:ext>
            </a:extLst>
          </p:cNvPr>
          <p:cNvCxnSpPr/>
          <p:nvPr/>
        </p:nvCxnSpPr>
        <p:spPr>
          <a:xfrm>
            <a:off x="3404681" y="1421114"/>
            <a:ext cx="878731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0723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056CBD95-DF36-4074-A006-843DB07FEFD9}"/>
              </a:ext>
            </a:extLst>
          </p:cNvPr>
          <p:cNvSpPr>
            <a:spLocks noGrp="1"/>
          </p:cNvSpPr>
          <p:nvPr>
            <p:ph type="sldNum" sz="quarter" idx="12"/>
          </p:nvPr>
        </p:nvSpPr>
        <p:spPr>
          <a:xfrm>
            <a:off x="10800084" y="6492875"/>
            <a:ext cx="139191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7F02C7A-0061-4EA0-9EDD-E894C1233484}"/>
              </a:ext>
            </a:extLst>
          </p:cNvPr>
          <p:cNvSpPr/>
          <p:nvPr/>
        </p:nvSpPr>
        <p:spPr>
          <a:xfrm>
            <a:off x="1478355" y="95470"/>
            <a:ext cx="10309907"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Opt-in </a:t>
            </a:r>
            <a:r>
              <a:rPr lang="en-US" sz="5400" b="1" dirty="0" smtClean="0">
                <a:solidFill>
                  <a:prstClr val="white"/>
                </a:solidFill>
                <a:effectLst>
                  <a:outerShdw blurRad="38100" dist="38100" dir="2700000" algn="tl">
                    <a:srgbClr val="000000">
                      <a:alpha val="43137"/>
                    </a:srgbClr>
                  </a:outerShdw>
                </a:effectLst>
                <a:latin typeface="Franklin Gothic Demi" panose="020B0703020102020204" pitchFamily="34" charset="0"/>
              </a:rPr>
              <a:t>FOR</a:t>
            </a:r>
            <a:r>
              <a:rPr kumimoji="0" lang="en-US" sz="5400" b="1" i="0" u="none" strike="noStrike" kern="1200" cap="all" spc="0" normalizeH="0" baseline="0" noProof="0" dirty="0" smtClean="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r>
              <a:rPr kumimoji="0" lang="en-US" sz="5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STATE information </a:t>
            </a:r>
          </a:p>
        </p:txBody>
      </p:sp>
      <p:cxnSp>
        <p:nvCxnSpPr>
          <p:cNvPr id="12" name="Straight Connector 11">
            <a:extLst>
              <a:ext uri="{FF2B5EF4-FFF2-40B4-BE49-F238E27FC236}">
                <a16:creationId xmlns:a16="http://schemas.microsoft.com/office/drawing/2014/main" id="{DADB01F8-B01B-4E48-AAF6-B4290700BE95}"/>
              </a:ext>
            </a:extLst>
          </p:cNvPr>
          <p:cNvCxnSpPr>
            <a:cxnSpLocks/>
          </p:cNvCxnSpPr>
          <p:nvPr/>
        </p:nvCxnSpPr>
        <p:spPr>
          <a:xfrm>
            <a:off x="0" y="567936"/>
            <a:ext cx="632657" cy="1"/>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59CE638-6A9F-4AAF-9590-3CD2FFEC8C7E}"/>
              </a:ext>
            </a:extLst>
          </p:cNvPr>
          <p:cNvSpPr/>
          <p:nvPr/>
        </p:nvSpPr>
        <p:spPr>
          <a:xfrm rot="10800000" flipH="1">
            <a:off x="577909" y="352561"/>
            <a:ext cx="488211"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03CCA07-CAF7-43D1-9D69-823C12D9269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a:t>
            </a:r>
            <a:r>
              <a:rPr kumimoji="0" lang="en-U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78</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F8EAA3B2-9DC2-4A34-BBE5-5E07ADDD75EC}"/>
              </a:ext>
            </a:extLst>
          </p:cNvPr>
          <p:cNvCxnSpPr>
            <a:cxnSpLocks/>
          </p:cNvCxnSpPr>
          <p:nvPr/>
        </p:nvCxnSpPr>
        <p:spPr>
          <a:xfrm flipH="1">
            <a:off x="85778" y="1486487"/>
            <a:ext cx="1219199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13AD869-343E-4E1F-B9B5-B6A332963D4E}"/>
              </a:ext>
            </a:extLst>
          </p:cNvPr>
          <p:cNvGrpSpPr/>
          <p:nvPr/>
        </p:nvGrpSpPr>
        <p:grpSpPr>
          <a:xfrm>
            <a:off x="5946460" y="2160743"/>
            <a:ext cx="5549582" cy="3496805"/>
            <a:chOff x="6799436" y="833035"/>
            <a:chExt cx="5064802" cy="3005515"/>
          </a:xfrm>
        </p:grpSpPr>
        <p:pic>
          <p:nvPicPr>
            <p:cNvPr id="3" name="Picture 2">
              <a:extLst>
                <a:ext uri="{FF2B5EF4-FFF2-40B4-BE49-F238E27FC236}">
                  <a16:creationId xmlns:a16="http://schemas.microsoft.com/office/drawing/2014/main" id="{65E8BE71-E0B4-4CF8-ABE4-8732BCC84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6799436" y="833035"/>
              <a:ext cx="5064802" cy="3005515"/>
            </a:xfrm>
            <a:prstGeom prst="rect">
              <a:avLst/>
            </a:prstGeom>
            <a:ln>
              <a:noFill/>
            </a:ln>
          </p:spPr>
        </p:pic>
        <p:sp>
          <p:nvSpPr>
            <p:cNvPr id="9" name="Flowchart: Connector 8">
              <a:extLst>
                <a:ext uri="{FF2B5EF4-FFF2-40B4-BE49-F238E27FC236}">
                  <a16:creationId xmlns:a16="http://schemas.microsoft.com/office/drawing/2014/main" id="{F39F494E-668A-4A56-9E2B-EF37795E3C50}"/>
                </a:ext>
              </a:extLst>
            </p:cNvPr>
            <p:cNvSpPr/>
            <p:nvPr/>
          </p:nvSpPr>
          <p:spPr>
            <a:xfrm>
              <a:off x="9475002" y="148250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lowchart: Connector 45">
              <a:extLst>
                <a:ext uri="{FF2B5EF4-FFF2-40B4-BE49-F238E27FC236}">
                  <a16:creationId xmlns:a16="http://schemas.microsoft.com/office/drawing/2014/main" id="{11BE18D6-F776-42C9-9EAA-8F3725013DD5}"/>
                </a:ext>
              </a:extLst>
            </p:cNvPr>
            <p:cNvSpPr/>
            <p:nvPr/>
          </p:nvSpPr>
          <p:spPr>
            <a:xfrm>
              <a:off x="10013538" y="1683532"/>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lowchart: Connector 46">
              <a:extLst>
                <a:ext uri="{FF2B5EF4-FFF2-40B4-BE49-F238E27FC236}">
                  <a16:creationId xmlns:a16="http://schemas.microsoft.com/office/drawing/2014/main" id="{D6C9C6B7-C39B-4626-A588-AEBE5CCCC780}"/>
                </a:ext>
              </a:extLst>
            </p:cNvPr>
            <p:cNvSpPr/>
            <p:nvPr/>
          </p:nvSpPr>
          <p:spPr>
            <a:xfrm>
              <a:off x="9981899" y="1936733"/>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lowchart: Connector 47">
              <a:extLst>
                <a:ext uri="{FF2B5EF4-FFF2-40B4-BE49-F238E27FC236}">
                  <a16:creationId xmlns:a16="http://schemas.microsoft.com/office/drawing/2014/main" id="{C3968F84-3570-4A2A-9511-46B47445D538}"/>
                </a:ext>
              </a:extLst>
            </p:cNvPr>
            <p:cNvSpPr/>
            <p:nvPr/>
          </p:nvSpPr>
          <p:spPr>
            <a:xfrm>
              <a:off x="11017462" y="220826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lowchart: Connector 48">
              <a:extLst>
                <a:ext uri="{FF2B5EF4-FFF2-40B4-BE49-F238E27FC236}">
                  <a16:creationId xmlns:a16="http://schemas.microsoft.com/office/drawing/2014/main" id="{F95A617C-3061-4A53-98A7-733CB5AC0AEC}"/>
                </a:ext>
              </a:extLst>
            </p:cNvPr>
            <p:cNvSpPr/>
            <p:nvPr/>
          </p:nvSpPr>
          <p:spPr>
            <a:xfrm>
              <a:off x="7867951" y="1986200"/>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lowchart: Connector 50">
              <a:extLst>
                <a:ext uri="{FF2B5EF4-FFF2-40B4-BE49-F238E27FC236}">
                  <a16:creationId xmlns:a16="http://schemas.microsoft.com/office/drawing/2014/main" id="{0BAE4261-FF92-4C20-8196-14682CBA9170}"/>
                </a:ext>
              </a:extLst>
            </p:cNvPr>
            <p:cNvSpPr/>
            <p:nvPr/>
          </p:nvSpPr>
          <p:spPr>
            <a:xfrm>
              <a:off x="7744060" y="1584443"/>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Flowchart: Connector 51">
              <a:extLst>
                <a:ext uri="{FF2B5EF4-FFF2-40B4-BE49-F238E27FC236}">
                  <a16:creationId xmlns:a16="http://schemas.microsoft.com/office/drawing/2014/main" id="{FAC0F9CC-013C-4678-8FEA-0ED1894F546B}"/>
                </a:ext>
              </a:extLst>
            </p:cNvPr>
            <p:cNvSpPr/>
            <p:nvPr/>
          </p:nvSpPr>
          <p:spPr>
            <a:xfrm>
              <a:off x="10913937" y="2458194"/>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lowchart: Connector 52">
              <a:extLst>
                <a:ext uri="{FF2B5EF4-FFF2-40B4-BE49-F238E27FC236}">
                  <a16:creationId xmlns:a16="http://schemas.microsoft.com/office/drawing/2014/main" id="{B32729EA-4BF8-4267-BBDA-E5A7CD6F6C96}"/>
                </a:ext>
              </a:extLst>
            </p:cNvPr>
            <p:cNvSpPr/>
            <p:nvPr/>
          </p:nvSpPr>
          <p:spPr>
            <a:xfrm>
              <a:off x="9156604" y="328412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lowchart: Connector 53">
              <a:extLst>
                <a:ext uri="{FF2B5EF4-FFF2-40B4-BE49-F238E27FC236}">
                  <a16:creationId xmlns:a16="http://schemas.microsoft.com/office/drawing/2014/main" id="{992219D7-B428-4FA8-A72E-3A3D72EC88AA}"/>
                </a:ext>
              </a:extLst>
            </p:cNvPr>
            <p:cNvSpPr/>
            <p:nvPr/>
          </p:nvSpPr>
          <p:spPr>
            <a:xfrm>
              <a:off x="9228312" y="129070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lowchart: Connector 54">
              <a:extLst>
                <a:ext uri="{FF2B5EF4-FFF2-40B4-BE49-F238E27FC236}">
                  <a16:creationId xmlns:a16="http://schemas.microsoft.com/office/drawing/2014/main" id="{962A085A-933B-4F2C-BA46-1A0BC8912696}"/>
                </a:ext>
              </a:extLst>
            </p:cNvPr>
            <p:cNvSpPr/>
            <p:nvPr/>
          </p:nvSpPr>
          <p:spPr>
            <a:xfrm>
              <a:off x="9067567" y="1603745"/>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lowchart: Connector 55">
              <a:extLst>
                <a:ext uri="{FF2B5EF4-FFF2-40B4-BE49-F238E27FC236}">
                  <a16:creationId xmlns:a16="http://schemas.microsoft.com/office/drawing/2014/main" id="{0936A64A-33B3-497D-BB90-09C9B801568E}"/>
                </a:ext>
              </a:extLst>
            </p:cNvPr>
            <p:cNvSpPr/>
            <p:nvPr/>
          </p:nvSpPr>
          <p:spPr>
            <a:xfrm>
              <a:off x="8171144" y="1280342"/>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lowchart: Connector 56">
              <a:extLst>
                <a:ext uri="{FF2B5EF4-FFF2-40B4-BE49-F238E27FC236}">
                  <a16:creationId xmlns:a16="http://schemas.microsoft.com/office/drawing/2014/main" id="{C88E3586-825E-415E-8A00-613CAD231DF1}"/>
                </a:ext>
              </a:extLst>
            </p:cNvPr>
            <p:cNvSpPr/>
            <p:nvPr/>
          </p:nvSpPr>
          <p:spPr>
            <a:xfrm>
              <a:off x="7517336" y="957416"/>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lowchart: Connector 57">
              <a:extLst>
                <a:ext uri="{FF2B5EF4-FFF2-40B4-BE49-F238E27FC236}">
                  <a16:creationId xmlns:a16="http://schemas.microsoft.com/office/drawing/2014/main" id="{188200D0-E0B6-45F5-8A7D-8783E9CC76C1}"/>
                </a:ext>
              </a:extLst>
            </p:cNvPr>
            <p:cNvSpPr/>
            <p:nvPr/>
          </p:nvSpPr>
          <p:spPr>
            <a:xfrm>
              <a:off x="7038252" y="125178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lowchart: Connector 58">
              <a:extLst>
                <a:ext uri="{FF2B5EF4-FFF2-40B4-BE49-F238E27FC236}">
                  <a16:creationId xmlns:a16="http://schemas.microsoft.com/office/drawing/2014/main" id="{3403D83C-CEC7-4B01-8378-86714EFB9BFD}"/>
                </a:ext>
              </a:extLst>
            </p:cNvPr>
            <p:cNvSpPr/>
            <p:nvPr/>
          </p:nvSpPr>
          <p:spPr>
            <a:xfrm>
              <a:off x="7104503" y="2095799"/>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lowchart: Connector 59">
              <a:extLst>
                <a:ext uri="{FF2B5EF4-FFF2-40B4-BE49-F238E27FC236}">
                  <a16:creationId xmlns:a16="http://schemas.microsoft.com/office/drawing/2014/main" id="{95BA1E21-EA80-493B-8927-4A970EB7CD6D}"/>
                </a:ext>
              </a:extLst>
            </p:cNvPr>
            <p:cNvSpPr/>
            <p:nvPr/>
          </p:nvSpPr>
          <p:spPr>
            <a:xfrm>
              <a:off x="9053079" y="1931018"/>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lowchart: Connector 62">
              <a:extLst>
                <a:ext uri="{FF2B5EF4-FFF2-40B4-BE49-F238E27FC236}">
                  <a16:creationId xmlns:a16="http://schemas.microsoft.com/office/drawing/2014/main" id="{73F0FCBD-C556-4DAB-8688-51AA0E35BE67}"/>
                </a:ext>
              </a:extLst>
            </p:cNvPr>
            <p:cNvSpPr/>
            <p:nvPr/>
          </p:nvSpPr>
          <p:spPr>
            <a:xfrm>
              <a:off x="8452957" y="1799814"/>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lowchart: Connector 63">
              <a:extLst>
                <a:ext uri="{FF2B5EF4-FFF2-40B4-BE49-F238E27FC236}">
                  <a16:creationId xmlns:a16="http://schemas.microsoft.com/office/drawing/2014/main" id="{8EF55130-B94C-4FAD-947A-4796C866AD93}"/>
                </a:ext>
              </a:extLst>
            </p:cNvPr>
            <p:cNvSpPr/>
            <p:nvPr/>
          </p:nvSpPr>
          <p:spPr>
            <a:xfrm>
              <a:off x="8414895" y="207501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lowchart: Connector 64">
              <a:extLst>
                <a:ext uri="{FF2B5EF4-FFF2-40B4-BE49-F238E27FC236}">
                  <a16:creationId xmlns:a16="http://schemas.microsoft.com/office/drawing/2014/main" id="{B7354A5C-046F-460B-92A7-2A786296299D}"/>
                </a:ext>
              </a:extLst>
            </p:cNvPr>
            <p:cNvSpPr/>
            <p:nvPr/>
          </p:nvSpPr>
          <p:spPr>
            <a:xfrm>
              <a:off x="8274669" y="256473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lowchart: Connector 65">
              <a:extLst>
                <a:ext uri="{FF2B5EF4-FFF2-40B4-BE49-F238E27FC236}">
                  <a16:creationId xmlns:a16="http://schemas.microsoft.com/office/drawing/2014/main" id="{224147EC-5E71-490A-8F90-C60BDE167962}"/>
                </a:ext>
              </a:extLst>
            </p:cNvPr>
            <p:cNvSpPr/>
            <p:nvPr/>
          </p:nvSpPr>
          <p:spPr>
            <a:xfrm>
              <a:off x="7849751" y="254333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lowchart: Connector 66">
              <a:extLst>
                <a:ext uri="{FF2B5EF4-FFF2-40B4-BE49-F238E27FC236}">
                  <a16:creationId xmlns:a16="http://schemas.microsoft.com/office/drawing/2014/main" id="{BC38B9F9-E308-4058-8E28-6A8C32410BB2}"/>
                </a:ext>
              </a:extLst>
            </p:cNvPr>
            <p:cNvSpPr/>
            <p:nvPr/>
          </p:nvSpPr>
          <p:spPr>
            <a:xfrm>
              <a:off x="7640535" y="1881550"/>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lowchart: Connector 67">
              <a:extLst>
                <a:ext uri="{FF2B5EF4-FFF2-40B4-BE49-F238E27FC236}">
                  <a16:creationId xmlns:a16="http://schemas.microsoft.com/office/drawing/2014/main" id="{397499C8-5B85-410F-93FA-20EADB655655}"/>
                </a:ext>
              </a:extLst>
            </p:cNvPr>
            <p:cNvSpPr/>
            <p:nvPr/>
          </p:nvSpPr>
          <p:spPr>
            <a:xfrm>
              <a:off x="9182365" y="2286325"/>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lowchart: Connector 68">
              <a:extLst>
                <a:ext uri="{FF2B5EF4-FFF2-40B4-BE49-F238E27FC236}">
                  <a16:creationId xmlns:a16="http://schemas.microsoft.com/office/drawing/2014/main" id="{6FC8F614-4C7D-4548-A370-DF4ACCDF73B2}"/>
                </a:ext>
              </a:extLst>
            </p:cNvPr>
            <p:cNvSpPr/>
            <p:nvPr/>
          </p:nvSpPr>
          <p:spPr>
            <a:xfrm>
              <a:off x="9371477" y="2663666"/>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lowchart: Connector 69">
              <a:extLst>
                <a:ext uri="{FF2B5EF4-FFF2-40B4-BE49-F238E27FC236}">
                  <a16:creationId xmlns:a16="http://schemas.microsoft.com/office/drawing/2014/main" id="{23051A52-80D8-4030-8B4B-70C7E121CD30}"/>
                </a:ext>
              </a:extLst>
            </p:cNvPr>
            <p:cNvSpPr/>
            <p:nvPr/>
          </p:nvSpPr>
          <p:spPr>
            <a:xfrm>
              <a:off x="9781071" y="2343735"/>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lowchart: Connector 70">
              <a:extLst>
                <a:ext uri="{FF2B5EF4-FFF2-40B4-BE49-F238E27FC236}">
                  <a16:creationId xmlns:a16="http://schemas.microsoft.com/office/drawing/2014/main" id="{D50CC738-AE3A-42B7-857C-E9B3CCBE7DBE}"/>
                </a:ext>
              </a:extLst>
            </p:cNvPr>
            <p:cNvSpPr/>
            <p:nvPr/>
          </p:nvSpPr>
          <p:spPr>
            <a:xfrm>
              <a:off x="9729308" y="2693982"/>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lowchart: Connector 71">
              <a:extLst>
                <a:ext uri="{FF2B5EF4-FFF2-40B4-BE49-F238E27FC236}">
                  <a16:creationId xmlns:a16="http://schemas.microsoft.com/office/drawing/2014/main" id="{78A7DF62-158B-4DA0-ACC0-487CC5407A33}"/>
                </a:ext>
              </a:extLst>
            </p:cNvPr>
            <p:cNvSpPr/>
            <p:nvPr/>
          </p:nvSpPr>
          <p:spPr>
            <a:xfrm>
              <a:off x="9729308" y="315950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lowchart: Connector 72">
              <a:extLst>
                <a:ext uri="{FF2B5EF4-FFF2-40B4-BE49-F238E27FC236}">
                  <a16:creationId xmlns:a16="http://schemas.microsoft.com/office/drawing/2014/main" id="{C6C50ECE-2B8A-49AE-8EFF-C8BDC686358C}"/>
                </a:ext>
              </a:extLst>
            </p:cNvPr>
            <p:cNvSpPr/>
            <p:nvPr/>
          </p:nvSpPr>
          <p:spPr>
            <a:xfrm>
              <a:off x="10211475" y="286002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lowchart: Connector 73">
              <a:extLst>
                <a:ext uri="{FF2B5EF4-FFF2-40B4-BE49-F238E27FC236}">
                  <a16:creationId xmlns:a16="http://schemas.microsoft.com/office/drawing/2014/main" id="{36F5E6AF-F019-4477-8A37-81FBAF7C30E9}"/>
                </a:ext>
              </a:extLst>
            </p:cNvPr>
            <p:cNvSpPr/>
            <p:nvPr/>
          </p:nvSpPr>
          <p:spPr>
            <a:xfrm>
              <a:off x="7072864" y="3397789"/>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lowchart: Connector 74">
              <a:extLst>
                <a:ext uri="{FF2B5EF4-FFF2-40B4-BE49-F238E27FC236}">
                  <a16:creationId xmlns:a16="http://schemas.microsoft.com/office/drawing/2014/main" id="{2D88C7EE-D13F-42A5-8ACB-9D376D4EABCA}"/>
                </a:ext>
              </a:extLst>
            </p:cNvPr>
            <p:cNvSpPr/>
            <p:nvPr/>
          </p:nvSpPr>
          <p:spPr>
            <a:xfrm>
              <a:off x="10326623" y="1729023"/>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Flowchart: Connector 75">
              <a:extLst>
                <a:ext uri="{FF2B5EF4-FFF2-40B4-BE49-F238E27FC236}">
                  <a16:creationId xmlns:a16="http://schemas.microsoft.com/office/drawing/2014/main" id="{83BBDD5D-517D-4ED9-8DAB-2E9AD7E50858}"/>
                </a:ext>
              </a:extLst>
            </p:cNvPr>
            <p:cNvSpPr/>
            <p:nvPr/>
          </p:nvSpPr>
          <p:spPr>
            <a:xfrm>
              <a:off x="11209096" y="1603745"/>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lowchart: Connector 76">
              <a:extLst>
                <a:ext uri="{FF2B5EF4-FFF2-40B4-BE49-F238E27FC236}">
                  <a16:creationId xmlns:a16="http://schemas.microsoft.com/office/drawing/2014/main" id="{05F0369C-317C-48C8-8264-FD62ABB92B6B}"/>
                </a:ext>
              </a:extLst>
            </p:cNvPr>
            <p:cNvSpPr/>
            <p:nvPr/>
          </p:nvSpPr>
          <p:spPr>
            <a:xfrm>
              <a:off x="9611505" y="1837316"/>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lowchart: Connector 77">
              <a:extLst>
                <a:ext uri="{FF2B5EF4-FFF2-40B4-BE49-F238E27FC236}">
                  <a16:creationId xmlns:a16="http://schemas.microsoft.com/office/drawing/2014/main" id="{8CA942B6-C7AA-442C-B473-7527A5C7CD02}"/>
                </a:ext>
              </a:extLst>
            </p:cNvPr>
            <p:cNvSpPr/>
            <p:nvPr/>
          </p:nvSpPr>
          <p:spPr>
            <a:xfrm>
              <a:off x="10223097" y="2157232"/>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lowchart: Connector 78">
              <a:extLst>
                <a:ext uri="{FF2B5EF4-FFF2-40B4-BE49-F238E27FC236}">
                  <a16:creationId xmlns:a16="http://schemas.microsoft.com/office/drawing/2014/main" id="{45598117-84D3-4AA8-A749-8A3D328FE424}"/>
                </a:ext>
              </a:extLst>
            </p:cNvPr>
            <p:cNvSpPr/>
            <p:nvPr/>
          </p:nvSpPr>
          <p:spPr>
            <a:xfrm>
              <a:off x="10520435" y="1997114"/>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lowchart: Connector 79">
              <a:extLst>
                <a:ext uri="{FF2B5EF4-FFF2-40B4-BE49-F238E27FC236}">
                  <a16:creationId xmlns:a16="http://schemas.microsoft.com/office/drawing/2014/main" id="{5DFC51C9-BAE5-4AA5-87DB-0A7667018A9C}"/>
                </a:ext>
              </a:extLst>
            </p:cNvPr>
            <p:cNvSpPr/>
            <p:nvPr/>
          </p:nvSpPr>
          <p:spPr>
            <a:xfrm>
              <a:off x="10423132" y="233743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Flowchart: Connector 80">
              <a:extLst>
                <a:ext uri="{FF2B5EF4-FFF2-40B4-BE49-F238E27FC236}">
                  <a16:creationId xmlns:a16="http://schemas.microsoft.com/office/drawing/2014/main" id="{FCABECC7-430A-4713-85C4-7C3FAB8FE19A}"/>
                </a:ext>
              </a:extLst>
            </p:cNvPr>
            <p:cNvSpPr/>
            <p:nvPr/>
          </p:nvSpPr>
          <p:spPr>
            <a:xfrm>
              <a:off x="10572198" y="2836929"/>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lowchart: Connector 81">
              <a:extLst>
                <a:ext uri="{FF2B5EF4-FFF2-40B4-BE49-F238E27FC236}">
                  <a16:creationId xmlns:a16="http://schemas.microsoft.com/office/drawing/2014/main" id="{DD8D7EC5-1F69-406B-BE2C-075C694A85F9}"/>
                </a:ext>
              </a:extLst>
            </p:cNvPr>
            <p:cNvSpPr/>
            <p:nvPr/>
          </p:nvSpPr>
          <p:spPr>
            <a:xfrm>
              <a:off x="10913937" y="2765724"/>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lowchart: Connector 82">
              <a:extLst>
                <a:ext uri="{FF2B5EF4-FFF2-40B4-BE49-F238E27FC236}">
                  <a16:creationId xmlns:a16="http://schemas.microsoft.com/office/drawing/2014/main" id="{EBEEF53A-9E1D-4C7F-B77D-6C6E651352AB}"/>
                </a:ext>
              </a:extLst>
            </p:cNvPr>
            <p:cNvSpPr/>
            <p:nvPr/>
          </p:nvSpPr>
          <p:spPr>
            <a:xfrm>
              <a:off x="10797956" y="3329668"/>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Flowchart: Connector 83">
              <a:extLst>
                <a:ext uri="{FF2B5EF4-FFF2-40B4-BE49-F238E27FC236}">
                  <a16:creationId xmlns:a16="http://schemas.microsoft.com/office/drawing/2014/main" id="{362C34BE-635B-4B18-BFF8-AF548CCDE450}"/>
                </a:ext>
              </a:extLst>
            </p:cNvPr>
            <p:cNvSpPr/>
            <p:nvPr/>
          </p:nvSpPr>
          <p:spPr>
            <a:xfrm>
              <a:off x="11321691" y="1440938"/>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Flowchart: Connector 84">
              <a:extLst>
                <a:ext uri="{FF2B5EF4-FFF2-40B4-BE49-F238E27FC236}">
                  <a16:creationId xmlns:a16="http://schemas.microsoft.com/office/drawing/2014/main" id="{0C100740-AF10-47EC-AAF0-51F8BB23111D}"/>
                </a:ext>
              </a:extLst>
            </p:cNvPr>
            <p:cNvSpPr/>
            <p:nvPr/>
          </p:nvSpPr>
          <p:spPr>
            <a:xfrm>
              <a:off x="11098751" y="1883249"/>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Flowchart: Connector 85">
              <a:extLst>
                <a:ext uri="{FF2B5EF4-FFF2-40B4-BE49-F238E27FC236}">
                  <a16:creationId xmlns:a16="http://schemas.microsoft.com/office/drawing/2014/main" id="{0816ADC0-89C3-4260-8541-3679DE4A535E}"/>
                </a:ext>
              </a:extLst>
            </p:cNvPr>
            <p:cNvSpPr/>
            <p:nvPr/>
          </p:nvSpPr>
          <p:spPr>
            <a:xfrm>
              <a:off x="10821803" y="2192634"/>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Flowchart: Connector 86">
              <a:extLst>
                <a:ext uri="{FF2B5EF4-FFF2-40B4-BE49-F238E27FC236}">
                  <a16:creationId xmlns:a16="http://schemas.microsoft.com/office/drawing/2014/main" id="{A4DB1C1B-0142-4C56-9645-6219BECD611E}"/>
                </a:ext>
              </a:extLst>
            </p:cNvPr>
            <p:cNvSpPr/>
            <p:nvPr/>
          </p:nvSpPr>
          <p:spPr>
            <a:xfrm>
              <a:off x="11460710" y="1500362"/>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Flowchart: Connector 87">
              <a:extLst>
                <a:ext uri="{FF2B5EF4-FFF2-40B4-BE49-F238E27FC236}">
                  <a16:creationId xmlns:a16="http://schemas.microsoft.com/office/drawing/2014/main" id="{0145C557-9746-41AA-9716-DAF683B194AD}"/>
                </a:ext>
              </a:extLst>
            </p:cNvPr>
            <p:cNvSpPr/>
            <p:nvPr/>
          </p:nvSpPr>
          <p:spPr>
            <a:xfrm>
              <a:off x="11402128" y="1625902"/>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Flowchart: Connector 88">
              <a:extLst>
                <a:ext uri="{FF2B5EF4-FFF2-40B4-BE49-F238E27FC236}">
                  <a16:creationId xmlns:a16="http://schemas.microsoft.com/office/drawing/2014/main" id="{A5496A21-A6DE-46E2-ABC0-B85B2CB241D5}"/>
                </a:ext>
              </a:extLst>
            </p:cNvPr>
            <p:cNvSpPr/>
            <p:nvPr/>
          </p:nvSpPr>
          <p:spPr>
            <a:xfrm>
              <a:off x="11436740" y="169736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Flowchart: Connector 89">
              <a:extLst>
                <a:ext uri="{FF2B5EF4-FFF2-40B4-BE49-F238E27FC236}">
                  <a16:creationId xmlns:a16="http://schemas.microsoft.com/office/drawing/2014/main" id="{13E18281-58D9-45DB-8DA2-EAF53A332E83}"/>
                </a:ext>
              </a:extLst>
            </p:cNvPr>
            <p:cNvSpPr/>
            <p:nvPr/>
          </p:nvSpPr>
          <p:spPr>
            <a:xfrm>
              <a:off x="11248325" y="189914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Flowchart: Connector 90">
              <a:extLst>
                <a:ext uri="{FF2B5EF4-FFF2-40B4-BE49-F238E27FC236}">
                  <a16:creationId xmlns:a16="http://schemas.microsoft.com/office/drawing/2014/main" id="{9392AF51-95B3-4EAF-9387-712C27DDC21F}"/>
                </a:ext>
              </a:extLst>
            </p:cNvPr>
            <p:cNvSpPr/>
            <p:nvPr/>
          </p:nvSpPr>
          <p:spPr>
            <a:xfrm>
              <a:off x="11589502" y="1285425"/>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lowchart: Connector 91">
              <a:extLst>
                <a:ext uri="{FF2B5EF4-FFF2-40B4-BE49-F238E27FC236}">
                  <a16:creationId xmlns:a16="http://schemas.microsoft.com/office/drawing/2014/main" id="{DF1DB36F-D65C-4BB1-9B52-35F559B74C3B}"/>
                </a:ext>
              </a:extLst>
            </p:cNvPr>
            <p:cNvSpPr/>
            <p:nvPr/>
          </p:nvSpPr>
          <p:spPr>
            <a:xfrm>
              <a:off x="10364436" y="256473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Flowchart: Connector 92">
              <a:extLst>
                <a:ext uri="{FF2B5EF4-FFF2-40B4-BE49-F238E27FC236}">
                  <a16:creationId xmlns:a16="http://schemas.microsoft.com/office/drawing/2014/main" id="{CCAB7DCA-92A3-4D40-ABB1-6AABE48864EC}"/>
                </a:ext>
              </a:extLst>
            </p:cNvPr>
            <p:cNvSpPr/>
            <p:nvPr/>
          </p:nvSpPr>
          <p:spPr>
            <a:xfrm>
              <a:off x="8389144" y="3638644"/>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Flowchart: Connector 93">
              <a:extLst>
                <a:ext uri="{FF2B5EF4-FFF2-40B4-BE49-F238E27FC236}">
                  <a16:creationId xmlns:a16="http://schemas.microsoft.com/office/drawing/2014/main" id="{FE85EE37-E9F4-4E17-99B3-1448A8D9F688}"/>
                </a:ext>
              </a:extLst>
            </p:cNvPr>
            <p:cNvSpPr/>
            <p:nvPr/>
          </p:nvSpPr>
          <p:spPr>
            <a:xfrm>
              <a:off x="9961775" y="290851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Flowchart: Connector 94">
              <a:extLst>
                <a:ext uri="{FF2B5EF4-FFF2-40B4-BE49-F238E27FC236}">
                  <a16:creationId xmlns:a16="http://schemas.microsoft.com/office/drawing/2014/main" id="{17BCD13F-84E8-4717-94C3-367B480E1F12}"/>
                </a:ext>
              </a:extLst>
            </p:cNvPr>
            <p:cNvSpPr/>
            <p:nvPr/>
          </p:nvSpPr>
          <p:spPr>
            <a:xfrm>
              <a:off x="11122096" y="205070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Flowchart: Connector 95">
              <a:extLst>
                <a:ext uri="{FF2B5EF4-FFF2-40B4-BE49-F238E27FC236}">
                  <a16:creationId xmlns:a16="http://schemas.microsoft.com/office/drawing/2014/main" id="{1B9BF46C-A6D4-48ED-9499-9AB2AAD85A9F}"/>
                </a:ext>
              </a:extLst>
            </p:cNvPr>
            <p:cNvSpPr/>
            <p:nvPr/>
          </p:nvSpPr>
          <p:spPr>
            <a:xfrm>
              <a:off x="11234214" y="205829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p:cNvSpPr txBox="1"/>
          <p:nvPr/>
        </p:nvSpPr>
        <p:spPr>
          <a:xfrm>
            <a:off x="1296885" y="1873231"/>
            <a:ext cx="4426713"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Opt-in with your civilian email on the DD 2648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Indicate the state or states where you may live after transition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State representatives will contact you with information on employment, housing, education, etc. </a:t>
            </a:r>
          </a:p>
        </p:txBody>
      </p:sp>
      <p:grpSp>
        <p:nvGrpSpPr>
          <p:cNvPr id="4" name="Group 3">
            <a:extLst>
              <a:ext uri="{FF2B5EF4-FFF2-40B4-BE49-F238E27FC236}">
                <a16:creationId xmlns:a16="http://schemas.microsoft.com/office/drawing/2014/main" id="{69F4D416-E6DD-4628-8DA1-9232039637DD}"/>
              </a:ext>
            </a:extLst>
          </p:cNvPr>
          <p:cNvGrpSpPr/>
          <p:nvPr/>
        </p:nvGrpSpPr>
        <p:grpSpPr>
          <a:xfrm>
            <a:off x="602397" y="3003021"/>
            <a:ext cx="625106" cy="707886"/>
            <a:chOff x="5134619" y="1897750"/>
            <a:chExt cx="625106" cy="707886"/>
          </a:xfrm>
        </p:grpSpPr>
        <p:grpSp>
          <p:nvGrpSpPr>
            <p:cNvPr id="62" name="Group 61">
              <a:extLst>
                <a:ext uri="{FF2B5EF4-FFF2-40B4-BE49-F238E27FC236}">
                  <a16:creationId xmlns:a16="http://schemas.microsoft.com/office/drawing/2014/main" id="{66CEF91C-A5AC-4B8D-9122-5E46547CBB62}"/>
                </a:ext>
              </a:extLst>
            </p:cNvPr>
            <p:cNvGrpSpPr/>
            <p:nvPr/>
          </p:nvGrpSpPr>
          <p:grpSpPr>
            <a:xfrm>
              <a:off x="5134619" y="1972123"/>
              <a:ext cx="625106" cy="594830"/>
              <a:chOff x="6282818" y="2883335"/>
              <a:chExt cx="723463" cy="675412"/>
            </a:xfrm>
            <a:effectLst>
              <a:outerShdw blurRad="50800" dist="38100" algn="l" rotWithShape="0">
                <a:prstClr val="black">
                  <a:alpha val="40000"/>
                </a:prstClr>
              </a:outerShdw>
            </a:effectLst>
          </p:grpSpPr>
          <p:sp>
            <p:nvSpPr>
              <p:cNvPr id="118" name="Oval 117">
                <a:extLst>
                  <a:ext uri="{FF2B5EF4-FFF2-40B4-BE49-F238E27FC236}">
                    <a16:creationId xmlns:a16="http://schemas.microsoft.com/office/drawing/2014/main" id="{1BBD4105-95D5-4FE0-8326-61793AC995B8}"/>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pperplate Gothic Bold" panose="020E0705020206020404" pitchFamily="34" charset="0"/>
                  <a:ea typeface="+mn-ea"/>
                  <a:cs typeface="+mn-cs"/>
                </a:endParaRPr>
              </a:p>
            </p:txBody>
          </p:sp>
          <p:sp>
            <p:nvSpPr>
              <p:cNvPr id="119" name="Oval 118">
                <a:extLst>
                  <a:ext uri="{FF2B5EF4-FFF2-40B4-BE49-F238E27FC236}">
                    <a16:creationId xmlns:a16="http://schemas.microsoft.com/office/drawing/2014/main" id="{4A8547F4-C26E-48A5-90EC-6400FE3B428A}"/>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pperplate Gothic Bold" panose="020E0705020206020404" pitchFamily="34" charset="0"/>
                  <a:ea typeface="+mn-ea"/>
                  <a:cs typeface="+mn-cs"/>
                </a:endParaRPr>
              </a:p>
            </p:txBody>
          </p:sp>
        </p:grpSp>
        <p:sp>
          <p:nvSpPr>
            <p:cNvPr id="97" name="Rectangle 96">
              <a:extLst>
                <a:ext uri="{FF2B5EF4-FFF2-40B4-BE49-F238E27FC236}">
                  <a16:creationId xmlns:a16="http://schemas.microsoft.com/office/drawing/2014/main" id="{B72A32AE-C91D-4D7D-B8A9-5C63D2D4EE7B}"/>
                </a:ext>
              </a:extLst>
            </p:cNvPr>
            <p:cNvSpPr/>
            <p:nvPr/>
          </p:nvSpPr>
          <p:spPr>
            <a:xfrm>
              <a:off x="5193308" y="1897750"/>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opperplate Gothic Bold" panose="020E0705020206020404" pitchFamily="34" charset="0"/>
                  <a:ea typeface="+mn-ea"/>
                  <a:cs typeface="+mn-cs"/>
                </a:rPr>
                <a:t>2</a:t>
              </a:r>
            </a:p>
          </p:txBody>
        </p:sp>
      </p:grpSp>
      <p:grpSp>
        <p:nvGrpSpPr>
          <p:cNvPr id="10" name="Group 9">
            <a:extLst>
              <a:ext uri="{FF2B5EF4-FFF2-40B4-BE49-F238E27FC236}">
                <a16:creationId xmlns:a16="http://schemas.microsoft.com/office/drawing/2014/main" id="{EAA1D1FD-64E9-4045-AE5D-FBDC8003202E}"/>
              </a:ext>
            </a:extLst>
          </p:cNvPr>
          <p:cNvGrpSpPr/>
          <p:nvPr/>
        </p:nvGrpSpPr>
        <p:grpSpPr>
          <a:xfrm>
            <a:off x="622120" y="4026166"/>
            <a:ext cx="625106" cy="707886"/>
            <a:chOff x="5140096" y="2742473"/>
            <a:chExt cx="625106" cy="707886"/>
          </a:xfrm>
        </p:grpSpPr>
        <p:grpSp>
          <p:nvGrpSpPr>
            <p:cNvPr id="98" name="Group 97">
              <a:extLst>
                <a:ext uri="{FF2B5EF4-FFF2-40B4-BE49-F238E27FC236}">
                  <a16:creationId xmlns:a16="http://schemas.microsoft.com/office/drawing/2014/main" id="{F0BF28A7-FB40-400A-9665-06E4CA688B5A}"/>
                </a:ext>
              </a:extLst>
            </p:cNvPr>
            <p:cNvGrpSpPr/>
            <p:nvPr/>
          </p:nvGrpSpPr>
          <p:grpSpPr>
            <a:xfrm>
              <a:off x="5140096" y="2817229"/>
              <a:ext cx="625106" cy="594830"/>
              <a:chOff x="6282818" y="2883335"/>
              <a:chExt cx="723463" cy="675412"/>
            </a:xfrm>
            <a:effectLst>
              <a:outerShdw blurRad="50800" dist="38100" algn="l" rotWithShape="0">
                <a:prstClr val="black">
                  <a:alpha val="40000"/>
                </a:prstClr>
              </a:outerShdw>
            </a:effectLst>
          </p:grpSpPr>
          <p:sp>
            <p:nvSpPr>
              <p:cNvPr id="116" name="Oval 115">
                <a:extLst>
                  <a:ext uri="{FF2B5EF4-FFF2-40B4-BE49-F238E27FC236}">
                    <a16:creationId xmlns:a16="http://schemas.microsoft.com/office/drawing/2014/main" id="{631FDB2F-5129-4EAC-80DA-F19857859371}"/>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pperplate Gothic Bold" panose="020E0705020206020404" pitchFamily="34" charset="0"/>
                  <a:ea typeface="+mn-ea"/>
                  <a:cs typeface="+mn-cs"/>
                </a:endParaRPr>
              </a:p>
            </p:txBody>
          </p:sp>
          <p:sp>
            <p:nvSpPr>
              <p:cNvPr id="117" name="Oval 116">
                <a:extLst>
                  <a:ext uri="{FF2B5EF4-FFF2-40B4-BE49-F238E27FC236}">
                    <a16:creationId xmlns:a16="http://schemas.microsoft.com/office/drawing/2014/main" id="{247A75CA-F648-4B10-B50D-17A91DCFE665}"/>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pperplate Gothic Bold" panose="020E0705020206020404" pitchFamily="34" charset="0"/>
                  <a:ea typeface="+mn-ea"/>
                  <a:cs typeface="+mn-cs"/>
                </a:endParaRPr>
              </a:p>
            </p:txBody>
          </p:sp>
        </p:grpSp>
        <p:sp>
          <p:nvSpPr>
            <p:cNvPr id="99" name="Rectangle 98">
              <a:extLst>
                <a:ext uri="{FF2B5EF4-FFF2-40B4-BE49-F238E27FC236}">
                  <a16:creationId xmlns:a16="http://schemas.microsoft.com/office/drawing/2014/main" id="{993008D0-45D2-45CD-B13F-B5823D9C44F0}"/>
                </a:ext>
              </a:extLst>
            </p:cNvPr>
            <p:cNvSpPr/>
            <p:nvPr/>
          </p:nvSpPr>
          <p:spPr>
            <a:xfrm>
              <a:off x="5207852" y="2742473"/>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opperplate Gothic Bold" panose="020E0705020206020404" pitchFamily="34" charset="0"/>
                  <a:ea typeface="+mn-ea"/>
                  <a:cs typeface="+mn-cs"/>
                </a:rPr>
                <a:t>3</a:t>
              </a:r>
            </a:p>
          </p:txBody>
        </p:sp>
      </p:grpSp>
      <p:grpSp>
        <p:nvGrpSpPr>
          <p:cNvPr id="7" name="Group 6">
            <a:extLst>
              <a:ext uri="{FF2B5EF4-FFF2-40B4-BE49-F238E27FC236}">
                <a16:creationId xmlns:a16="http://schemas.microsoft.com/office/drawing/2014/main" id="{46A65C09-5EDD-4B9E-9E1A-7AC07AA709BD}"/>
              </a:ext>
            </a:extLst>
          </p:cNvPr>
          <p:cNvGrpSpPr/>
          <p:nvPr/>
        </p:nvGrpSpPr>
        <p:grpSpPr>
          <a:xfrm>
            <a:off x="602397" y="1927692"/>
            <a:ext cx="625106" cy="707886"/>
            <a:chOff x="5135905" y="1044229"/>
            <a:chExt cx="625106" cy="707886"/>
          </a:xfrm>
        </p:grpSpPr>
        <p:grpSp>
          <p:nvGrpSpPr>
            <p:cNvPr id="106" name="Group 105">
              <a:extLst>
                <a:ext uri="{FF2B5EF4-FFF2-40B4-BE49-F238E27FC236}">
                  <a16:creationId xmlns:a16="http://schemas.microsoft.com/office/drawing/2014/main" id="{18CA1AD6-1657-4ECB-95A4-200DB9BA40F1}"/>
                </a:ext>
              </a:extLst>
            </p:cNvPr>
            <p:cNvGrpSpPr/>
            <p:nvPr/>
          </p:nvGrpSpPr>
          <p:grpSpPr>
            <a:xfrm>
              <a:off x="5135905" y="1111232"/>
              <a:ext cx="625106" cy="594830"/>
              <a:chOff x="6282818" y="2883335"/>
              <a:chExt cx="723463" cy="675412"/>
            </a:xfrm>
            <a:effectLst>
              <a:outerShdw blurRad="50800" dist="38100" algn="l" rotWithShape="0">
                <a:prstClr val="black">
                  <a:alpha val="40000"/>
                </a:prstClr>
              </a:outerShdw>
            </a:effectLst>
          </p:grpSpPr>
          <p:sp>
            <p:nvSpPr>
              <p:cNvPr id="108" name="Oval 107">
                <a:extLst>
                  <a:ext uri="{FF2B5EF4-FFF2-40B4-BE49-F238E27FC236}">
                    <a16:creationId xmlns:a16="http://schemas.microsoft.com/office/drawing/2014/main" id="{3797933C-75B0-45AB-96AF-4D4D1C10455B}"/>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pperplate Gothic Bold" panose="020E0705020206020404" pitchFamily="34" charset="0"/>
                  <a:ea typeface="+mn-ea"/>
                  <a:cs typeface="+mn-cs"/>
                </a:endParaRPr>
              </a:p>
            </p:txBody>
          </p:sp>
          <p:sp>
            <p:nvSpPr>
              <p:cNvPr id="109" name="Oval 108">
                <a:extLst>
                  <a:ext uri="{FF2B5EF4-FFF2-40B4-BE49-F238E27FC236}">
                    <a16:creationId xmlns:a16="http://schemas.microsoft.com/office/drawing/2014/main" id="{13E24330-4A8A-424E-BD68-DF954AFC5054}"/>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pperplate Gothic Bold" panose="020E0705020206020404" pitchFamily="34" charset="0"/>
                  <a:ea typeface="+mn-ea"/>
                  <a:cs typeface="+mn-cs"/>
                </a:endParaRPr>
              </a:p>
            </p:txBody>
          </p:sp>
        </p:grpSp>
        <p:sp>
          <p:nvSpPr>
            <p:cNvPr id="107" name="Rectangle 106">
              <a:extLst>
                <a:ext uri="{FF2B5EF4-FFF2-40B4-BE49-F238E27FC236}">
                  <a16:creationId xmlns:a16="http://schemas.microsoft.com/office/drawing/2014/main" id="{C03E3E50-350B-42CA-B291-77FBF02926B6}"/>
                </a:ext>
              </a:extLst>
            </p:cNvPr>
            <p:cNvSpPr/>
            <p:nvPr/>
          </p:nvSpPr>
          <p:spPr>
            <a:xfrm>
              <a:off x="5172991" y="1044229"/>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opperplate Gothic Bold" panose="020E0705020206020404" pitchFamily="34" charset="0"/>
                  <a:ea typeface="+mn-ea"/>
                  <a:cs typeface="+mn-cs"/>
                </a:rPr>
                <a:t>1</a:t>
              </a:r>
            </a:p>
          </p:txBody>
        </p:sp>
      </p:grpSp>
    </p:spTree>
    <p:extLst>
      <p:ext uri="{BB962C8B-B14F-4D97-AF65-F5344CB8AC3E}">
        <p14:creationId xmlns:p14="http://schemas.microsoft.com/office/powerpoint/2010/main" val="15957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236AD6-6957-4068-89F9-16D88897BD8B}"/>
              </a:ext>
            </a:extLst>
          </p:cNvPr>
          <p:cNvPicPr>
            <a:picLocks noChangeAspect="1"/>
          </p:cNvPicPr>
          <p:nvPr/>
        </p:nvPicPr>
        <p:blipFill>
          <a:blip r:embed="rId4">
            <a:duotone>
              <a:prstClr val="black"/>
              <a:schemeClr val="accent1">
                <a:tint val="45000"/>
                <a:satMod val="400000"/>
              </a:schemeClr>
            </a:duotone>
            <a:extLst/>
          </a:blip>
          <a:stretch>
            <a:fillRect/>
          </a:stretch>
        </p:blipFill>
        <p:spPr>
          <a:xfrm>
            <a:off x="0" y="902677"/>
            <a:ext cx="12192000" cy="5955323"/>
          </a:xfrm>
          <a:prstGeom prst="rect">
            <a:avLst/>
          </a:prstGeom>
        </p:spPr>
      </p:pic>
      <p:sp>
        <p:nvSpPr>
          <p:cNvPr id="3" name="TextBox 2"/>
          <p:cNvSpPr txBox="1"/>
          <p:nvPr/>
        </p:nvSpPr>
        <p:spPr>
          <a:xfrm>
            <a:off x="1714405" y="306149"/>
            <a:ext cx="8406917"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ADDITIONAL INFORMATION</a:t>
            </a:r>
          </a:p>
        </p:txBody>
      </p:sp>
      <p:grpSp>
        <p:nvGrpSpPr>
          <p:cNvPr id="2" name="Group 1">
            <a:extLst>
              <a:ext uri="{FF2B5EF4-FFF2-40B4-BE49-F238E27FC236}">
                <a16:creationId xmlns:a16="http://schemas.microsoft.com/office/drawing/2014/main" id="{FCFF9A13-A4E1-4521-8138-DCF45A8DAE4B}"/>
              </a:ext>
            </a:extLst>
          </p:cNvPr>
          <p:cNvGrpSpPr/>
          <p:nvPr/>
        </p:nvGrpSpPr>
        <p:grpSpPr>
          <a:xfrm>
            <a:off x="657754" y="1926849"/>
            <a:ext cx="11311008" cy="4616648"/>
            <a:chOff x="263451" y="2156410"/>
            <a:chExt cx="11311008" cy="4616648"/>
          </a:xfrm>
        </p:grpSpPr>
        <p:sp>
          <p:nvSpPr>
            <p:cNvPr id="4" name="TextBox 3"/>
            <p:cNvSpPr txBox="1"/>
            <p:nvPr/>
          </p:nvSpPr>
          <p:spPr>
            <a:xfrm>
              <a:off x="263451" y="2156410"/>
              <a:ext cx="10520218" cy="4616648"/>
            </a:xfrm>
            <a:prstGeom prst="rect">
              <a:avLst/>
            </a:prstGeom>
            <a:noFill/>
          </p:spPr>
          <p:txBody>
            <a:bodyPr wrap="squar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2800" dirty="0">
                  <a:solidFill>
                    <a:prstClr val="white"/>
                  </a:solidFill>
                  <a:latin typeface="Calibri" panose="020F0502020204030204"/>
                </a:rPr>
                <a:t>S</a:t>
              </a:r>
              <a:r>
                <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rPr>
                <a:t>eparation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Pay</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Thrift Savings Plan (TSP)</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Survivor Benefit Plan (SBP)</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Legal Assistance</a:t>
              </a:r>
            </a:p>
            <a:p>
              <a:pPr marL="457200" indent="-457200">
                <a:lnSpc>
                  <a:spcPct val="150000"/>
                </a:lnSpc>
                <a:buFont typeface="Wingdings" panose="05000000000000000000" pitchFamily="2" charset="2"/>
                <a:buChar char="§"/>
                <a:defRPr/>
              </a:pPr>
              <a:r>
                <a:rPr lang="en-US" sz="2800" dirty="0">
                  <a:solidFill>
                    <a:prstClr val="white"/>
                  </a:solidFill>
                </a:rPr>
                <a:t>Military Protections/Tax Benefits</a:t>
              </a:r>
            </a:p>
            <a:p>
              <a:pPr marL="457200" indent="-457200" algn="ctr">
                <a:lnSpc>
                  <a:spcPct val="150000"/>
                </a:lnSpc>
                <a:buFont typeface="Wingdings" panose="05000000000000000000" pitchFamily="2" charset="2"/>
                <a:buChar char="§"/>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Travel/Transportation Allowances</a:t>
              </a:r>
              <a:endParaRPr lang="en-US" sz="2800" dirty="0">
                <a:solidFill>
                  <a:prstClr val="white"/>
                </a:solidFill>
              </a:endParaRP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5701697" y="2158147"/>
              <a:ext cx="5872762" cy="3903504"/>
            </a:xfrm>
            <a:prstGeom prst="rect">
              <a:avLst/>
            </a:prstGeom>
            <a:noFill/>
          </p:spPr>
          <p:txBody>
            <a:bodyPr wrap="non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Permissive TDY/Excess Leave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Housing Assistance/Homelessness </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Voting Assistance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Adaptive Tools for Service Members</a:t>
              </a:r>
            </a:p>
            <a:p>
              <a:pPr marL="457200" indent="-457200">
                <a:lnSpc>
                  <a:spcPct val="150000"/>
                </a:lnSpc>
                <a:buFont typeface="Wingdings" panose="05000000000000000000" pitchFamily="2" charset="2"/>
                <a:buChar char="§"/>
                <a:defRPr/>
              </a:pPr>
              <a:r>
                <a:rPr lang="en-US" sz="2800" dirty="0">
                  <a:solidFill>
                    <a:prstClr val="white"/>
                  </a:solidFill>
                </a:rPr>
                <a:t>Commissary, Exchange, MWR</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Slide Number Placeholder 3">
            <a:extLst>
              <a:ext uri="{FF2B5EF4-FFF2-40B4-BE49-F238E27FC236}">
                <a16:creationId xmlns:a16="http://schemas.microsoft.com/office/drawing/2014/main" id="{30B49792-6208-4AAA-BAC9-24CC099D85B0}"/>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69</a:t>
            </a:fld>
            <a:endParaRPr lang="en-US" dirty="0">
              <a:solidFill>
                <a:schemeClr val="bg1"/>
              </a:solidFill>
            </a:endParaRPr>
          </a:p>
        </p:txBody>
      </p:sp>
      <p:sp>
        <p:nvSpPr>
          <p:cNvPr id="9" name="TextBox 8">
            <a:extLst>
              <a:ext uri="{FF2B5EF4-FFF2-40B4-BE49-F238E27FC236}">
                <a16:creationId xmlns:a16="http://schemas.microsoft.com/office/drawing/2014/main" id="{C5455BB0-506C-4458-9CC6-66AA493A0D8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79</a:t>
            </a:r>
            <a:endParaRPr lang="en-US" b="1" dirty="0">
              <a:solidFill>
                <a:schemeClr val="bg1"/>
              </a:solidFill>
            </a:endParaRPr>
          </a:p>
        </p:txBody>
      </p:sp>
    </p:spTree>
    <p:extLst>
      <p:ext uri="{BB962C8B-B14F-4D97-AF65-F5344CB8AC3E}">
        <p14:creationId xmlns:p14="http://schemas.microsoft.com/office/powerpoint/2010/main" val="382116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482810" y="864973"/>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A082E891-B2D9-4CAB-B35C-B2D039C44675}"/>
              </a:ext>
            </a:extLst>
          </p:cNvPr>
          <p:cNvSpPr txBox="1"/>
          <p:nvPr/>
        </p:nvSpPr>
        <p:spPr>
          <a:xfrm>
            <a:off x="3311612" y="647369"/>
            <a:ext cx="8699156" cy="5786199"/>
          </a:xfrm>
          <a:prstGeom prst="rect">
            <a:avLst/>
          </a:prstGeom>
          <a:noFill/>
        </p:spPr>
        <p:txBody>
          <a:bodyPr wrap="square" rtlCol="0">
            <a:spAutoFit/>
          </a:bodyPr>
          <a:lstStyle/>
          <a:p>
            <a:pPr marL="1371600" indent="-1371600">
              <a:spcAft>
                <a:spcPts val="600"/>
              </a:spcAft>
            </a:pPr>
            <a:r>
              <a:rPr lang="en-US" sz="6000" b="1" dirty="0">
                <a:solidFill>
                  <a:schemeClr val="bg1"/>
                </a:solidFill>
                <a:effectLst>
                  <a:outerShdw blurRad="38100" dist="38100" dir="2700000" algn="tl">
                    <a:srgbClr val="000000">
                      <a:alpha val="43137"/>
                    </a:srgbClr>
                  </a:outerShdw>
                </a:effectLst>
                <a:latin typeface="Franklin Gothic Demi" panose="020B0703020102020204" pitchFamily="34" charset="0"/>
              </a:rPr>
              <a:t>STEP 1: </a:t>
            </a:r>
            <a:r>
              <a:rPr lang="en-US" sz="5400" b="1" dirty="0">
                <a:solidFill>
                  <a:schemeClr val="bg1"/>
                </a:solidFill>
                <a:effectLst>
                  <a:outerShdw blurRad="38100" dist="38100" dir="2700000" algn="tl">
                    <a:srgbClr val="000000">
                      <a:alpha val="43137"/>
                    </a:srgbClr>
                  </a:outerShdw>
                </a:effectLst>
                <a:latin typeface="Franklin Gothic Demi" panose="020B0703020102020204" pitchFamily="34" charset="0"/>
              </a:rPr>
              <a:t>	</a:t>
            </a:r>
          </a:p>
          <a:p>
            <a:pPr marL="1371600" indent="-1371600">
              <a:spcAft>
                <a:spcPts val="600"/>
              </a:spcAft>
            </a:pPr>
            <a:r>
              <a:rPr lang="en-US" sz="4400" b="1" dirty="0">
                <a:solidFill>
                  <a:schemeClr val="bg1"/>
                </a:solidFill>
                <a:effectLst>
                  <a:outerShdw blurRad="38100" dist="38100" dir="2700000" algn="tl">
                    <a:srgbClr val="000000">
                      <a:alpha val="43137"/>
                    </a:srgbClr>
                  </a:outerShdw>
                </a:effectLst>
                <a:latin typeface="Franklin Gothic Demi" panose="020B0703020102020204" pitchFamily="34" charset="0"/>
              </a:rPr>
              <a:t>Plan for Your Transition</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2: 	Build Your Transition Team</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3: 	Know Your VA Benefits</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4: 	Plan for Health/Mental Care and Health Insurance</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5: 	Plan for Civilian Employment/Vocational Training</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6: 	Learn About Federal Employment</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7:	Plan for Further Education</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8: 	Consider Starting a Business</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9: 	Explore Additional Information and Benefits</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10: 	Know Where to Go for Assistance</a:t>
            </a:r>
          </a:p>
        </p:txBody>
      </p:sp>
      <p:sp>
        <p:nvSpPr>
          <p:cNvPr id="8" name="Slide Number Placeholder 3">
            <a:extLst>
              <a:ext uri="{FF2B5EF4-FFF2-40B4-BE49-F238E27FC236}">
                <a16:creationId xmlns:a16="http://schemas.microsoft.com/office/drawing/2014/main" id="{99BA2EF9-9B18-4BE1-956B-293A7159F2A6}"/>
              </a:ext>
            </a:extLst>
          </p:cNvPr>
          <p:cNvSpPr>
            <a:spLocks noGrp="1"/>
          </p:cNvSpPr>
          <p:nvPr>
            <p:ph type="sldNum" sz="quarter" idx="12"/>
          </p:nvPr>
        </p:nvSpPr>
        <p:spPr>
          <a:xfrm>
            <a:off x="9267568" y="6433568"/>
            <a:ext cx="2743200" cy="365125"/>
          </a:xfrm>
        </p:spPr>
        <p:txBody>
          <a:bodyPr/>
          <a:lstStyle/>
          <a:p>
            <a:fld id="{991D01DE-6527-4A0D-98D0-FC06B10F670A}" type="slidenum">
              <a:rPr lang="en-US" smtClean="0">
                <a:solidFill>
                  <a:schemeClr val="bg1"/>
                </a:solidFill>
              </a:rPr>
              <a:t>7</a:t>
            </a:fld>
            <a:endParaRPr lang="en-US" dirty="0">
              <a:solidFill>
                <a:schemeClr val="bg1"/>
              </a:solidFill>
            </a:endParaRPr>
          </a:p>
        </p:txBody>
      </p:sp>
      <p:sp>
        <p:nvSpPr>
          <p:cNvPr id="9" name="TextBox 8">
            <a:extLst>
              <a:ext uri="{FF2B5EF4-FFF2-40B4-BE49-F238E27FC236}">
                <a16:creationId xmlns:a16="http://schemas.microsoft.com/office/drawing/2014/main" id="{60E76CAA-751E-4C53-BECD-DBCA83101376}"/>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7</a:t>
            </a:r>
          </a:p>
        </p:txBody>
      </p:sp>
    </p:spTree>
    <p:extLst>
      <p:ext uri="{BB962C8B-B14F-4D97-AF65-F5344CB8AC3E}">
        <p14:creationId xmlns:p14="http://schemas.microsoft.com/office/powerpoint/2010/main" val="213412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217142" y="4819135"/>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3113904" y="576615"/>
            <a:ext cx="8554635" cy="5786199"/>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Plan for Health/Mental</a:t>
            </a:r>
            <a:r>
              <a:rPr kumimoji="0" lang="en-US" sz="2400" b="1" i="0" u="none" strike="noStrike" kern="1200" cap="none" spc="0" normalizeH="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C</a:t>
            </a: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 	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Consider Starting a Business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a:t>
            </a: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Know Where to Go for Assistance</a:t>
            </a:r>
          </a:p>
        </p:txBody>
      </p:sp>
      <p:sp>
        <p:nvSpPr>
          <p:cNvPr id="7" name="Slide Number Placeholder 3">
            <a:extLst>
              <a:ext uri="{FF2B5EF4-FFF2-40B4-BE49-F238E27FC236}">
                <a16:creationId xmlns:a16="http://schemas.microsoft.com/office/drawing/2014/main" id="{C99EBA97-0641-4A13-9C08-C2CC604F1C2E}"/>
              </a:ext>
            </a:extLst>
          </p:cNvPr>
          <p:cNvSpPr>
            <a:spLocks noGrp="1"/>
          </p:cNvSpPr>
          <p:nvPr>
            <p:ph type="sldNum" sz="quarter" idx="12"/>
          </p:nvPr>
        </p:nvSpPr>
        <p:spPr>
          <a:xfrm>
            <a:off x="9287933" y="6294199"/>
            <a:ext cx="2743200" cy="365125"/>
          </a:xfrm>
        </p:spPr>
        <p:txBody>
          <a:bodyPr/>
          <a:lstStyle/>
          <a:p>
            <a:fld id="{991D01DE-6527-4A0D-98D0-FC06B10F670A}" type="slidenum">
              <a:rPr lang="en-US" smtClean="0">
                <a:solidFill>
                  <a:schemeClr val="bg1"/>
                </a:solidFill>
              </a:rPr>
              <a:t>70</a:t>
            </a:fld>
            <a:endParaRPr lang="en-US" dirty="0">
              <a:solidFill>
                <a:schemeClr val="bg1"/>
              </a:solidFill>
            </a:endParaRPr>
          </a:p>
        </p:txBody>
      </p:sp>
      <p:sp>
        <p:nvSpPr>
          <p:cNvPr id="12" name="TextBox 11">
            <a:extLst>
              <a:ext uri="{FF2B5EF4-FFF2-40B4-BE49-F238E27FC236}">
                <a16:creationId xmlns:a16="http://schemas.microsoft.com/office/drawing/2014/main" id="{6D301E5E-32EB-4E9D-9AC0-803E09ED26CE}"/>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89</a:t>
            </a:r>
            <a:endParaRPr lang="en-US" b="1" dirty="0">
              <a:solidFill>
                <a:schemeClr val="bg1"/>
              </a:solidFill>
            </a:endParaRPr>
          </a:p>
        </p:txBody>
      </p:sp>
    </p:spTree>
    <p:extLst>
      <p:ext uri="{BB962C8B-B14F-4D97-AF65-F5344CB8AC3E}">
        <p14:creationId xmlns:p14="http://schemas.microsoft.com/office/powerpoint/2010/main" val="350114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slide is included for sites to add site-specific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information about Installation Resources.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See font and color details below.</a:t>
            </a:r>
          </a:p>
          <a:p>
            <a:pPr algn="ctr">
              <a:lnSpc>
                <a:spcPct val="150000"/>
              </a:lnSpc>
              <a:defRPr/>
            </a:pPr>
            <a:r>
              <a:rPr lang="en-US" sz="2400" b="1" dirty="0">
                <a:solidFill>
                  <a:prstClr val="black"/>
                </a:solidFill>
              </a:rPr>
              <a:t>HIDE slide if not used; do not DELETE slide as it may be needed for future presentations.</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Title Font: 48-54 pts - Franklin Gothic Medium, All CAPS. | Body Font: Minimum 18 pts - Calibri Body</a:t>
            </a:r>
            <a:b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Color Codes</a:t>
            </a:r>
            <a:r>
              <a:rPr kumimoji="0" lang="en-US" sz="1800" b="1" i="0" u="none" strike="noStrike" kern="1200" cap="none" spc="0" normalizeH="0" baseline="0" noProof="0" dirty="0">
                <a:ln>
                  <a:noFill/>
                </a:ln>
                <a:solidFill>
                  <a:srgbClr val="1E3D58"/>
                </a:solidFill>
                <a:effectLst/>
                <a:uLnTx/>
                <a:uFillTx/>
                <a:latin typeface="Calibri" panose="020F0502020204030204"/>
                <a:ea typeface="+mn-ea"/>
                <a:cs typeface="+mn-cs"/>
              </a:rPr>
              <a:t>: Dark Blue - RGB (R: 30, G: 61, B: 88) | </a:t>
            </a: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rPr>
              <a:t>Light Blue - RBG (R: 0, G: 176, B: 240) </a:t>
            </a:r>
          </a:p>
        </p:txBody>
      </p:sp>
      <p:sp>
        <p:nvSpPr>
          <p:cNvPr id="4" name="Title 1"/>
          <p:cNvSpPr txBox="1">
            <a:spLocks/>
          </p:cNvSpPr>
          <p:nvPr/>
        </p:nvSpPr>
        <p:spPr>
          <a:xfrm>
            <a:off x="1477422"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3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INSTALLATION RESOURCES</a:t>
            </a:r>
          </a:p>
        </p:txBody>
      </p:sp>
      <p:sp>
        <p:nvSpPr>
          <p:cNvPr id="2" name="Slide Number Placeholder 1"/>
          <p:cNvSpPr>
            <a:spLocks noGrp="1"/>
          </p:cNvSpPr>
          <p:nvPr>
            <p:ph type="sldNum" sz="quarter" idx="12"/>
          </p:nvPr>
        </p:nvSpPr>
        <p:spPr>
          <a:xfrm>
            <a:off x="9220200" y="641113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04799" y="1700241"/>
            <a:ext cx="2924175" cy="4524315"/>
          </a:xfrm>
          <a:prstGeom prst="rect">
            <a:avLst/>
          </a:prstGeom>
        </p:spPr>
        <p:txBody>
          <a:bodyPr wrap="square">
            <a:spAutoFit/>
          </a:bodyPr>
          <a:lstStyle/>
          <a:p>
            <a:pPr marL="571500" marR="0" lvl="0" indent="-571500" algn="l" defTabSz="4572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DoD TAP</a:t>
            </a:r>
          </a:p>
          <a:p>
            <a:pPr marL="571500" marR="0" lvl="0" indent="-571500" algn="l" defTabSz="4572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DOL VETS</a:t>
            </a:r>
          </a:p>
          <a:p>
            <a:pPr marL="571500" marR="0" lvl="0" indent="-571500" algn="l" defTabSz="4572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VA.GOV</a:t>
            </a:r>
          </a:p>
          <a:p>
            <a:pPr marL="571500" marR="0" lvl="0" indent="-571500" algn="l" defTabSz="4572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SBA OVBD</a:t>
            </a:r>
          </a:p>
        </p:txBody>
      </p:sp>
      <p:sp>
        <p:nvSpPr>
          <p:cNvPr id="4" name="TextBox 3"/>
          <p:cNvSpPr txBox="1"/>
          <p:nvPr/>
        </p:nvSpPr>
        <p:spPr>
          <a:xfrm>
            <a:off x="1557289" y="181743"/>
            <a:ext cx="9077421"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AGENCY PARTNERS &amp; WEBSITES</a:t>
            </a:r>
          </a:p>
        </p:txBody>
      </p:sp>
      <p:sp>
        <p:nvSpPr>
          <p:cNvPr id="5" name="Slide Number Placeholder 3">
            <a:extLst>
              <a:ext uri="{FF2B5EF4-FFF2-40B4-BE49-F238E27FC236}">
                <a16:creationId xmlns:a16="http://schemas.microsoft.com/office/drawing/2014/main" id="{1BD30699-11A3-4E8A-9884-6C214BCADA24}"/>
              </a:ext>
            </a:extLst>
          </p:cNvPr>
          <p:cNvSpPr>
            <a:spLocks noGrp="1"/>
          </p:cNvSpPr>
          <p:nvPr>
            <p:ph type="sldNum" sz="quarter" idx="12"/>
          </p:nvPr>
        </p:nvSpPr>
        <p:spPr>
          <a:xfrm>
            <a:off x="9287933" y="6311132"/>
            <a:ext cx="2743200" cy="365125"/>
          </a:xfrm>
        </p:spPr>
        <p:txBody>
          <a:bodyPr/>
          <a:lstStyle/>
          <a:p>
            <a:fld id="{991D01DE-6527-4A0D-98D0-FC06B10F670A}" type="slidenum">
              <a:rPr lang="en-US" smtClean="0">
                <a:solidFill>
                  <a:schemeClr val="bg1"/>
                </a:solidFill>
              </a:rPr>
              <a:t>72</a:t>
            </a:fld>
            <a:endParaRPr lang="en-US" dirty="0">
              <a:solidFill>
                <a:schemeClr val="bg1"/>
              </a:solidFill>
            </a:endParaRPr>
          </a:p>
        </p:txBody>
      </p:sp>
      <p:grpSp>
        <p:nvGrpSpPr>
          <p:cNvPr id="13" name="Group 12">
            <a:extLst>
              <a:ext uri="{FF2B5EF4-FFF2-40B4-BE49-F238E27FC236}">
                <a16:creationId xmlns:a16="http://schemas.microsoft.com/office/drawing/2014/main" id="{3247A741-F09F-408C-A9A0-05E6EB093040}"/>
              </a:ext>
            </a:extLst>
          </p:cNvPr>
          <p:cNvGrpSpPr/>
          <p:nvPr/>
        </p:nvGrpSpPr>
        <p:grpSpPr>
          <a:xfrm>
            <a:off x="10844307" y="333636"/>
            <a:ext cx="1347693" cy="494271"/>
            <a:chOff x="10844307" y="333636"/>
            <a:chExt cx="1347693" cy="494271"/>
          </a:xfrm>
        </p:grpSpPr>
        <p:cxnSp>
          <p:nvCxnSpPr>
            <p:cNvPr id="10" name="Straight Connector 9">
              <a:extLst>
                <a:ext uri="{FF2B5EF4-FFF2-40B4-BE49-F238E27FC236}">
                  <a16:creationId xmlns:a16="http://schemas.microsoft.com/office/drawing/2014/main" id="{68DC9D50-EFDA-4719-BB75-ED9835A6B072}"/>
                </a:ext>
              </a:extLst>
            </p:cNvPr>
            <p:cNvCxnSpPr>
              <a:cxnSpLocks/>
            </p:cNvCxnSpPr>
            <p:nvPr/>
          </p:nvCxnSpPr>
          <p:spPr>
            <a:xfrm flipH="1">
              <a:off x="11202653" y="579650"/>
              <a:ext cx="989347" cy="1121"/>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9855058-EDCB-43FA-9C14-200EE7805503}"/>
                </a:ext>
              </a:extLst>
            </p:cNvPr>
            <p:cNvSpPr/>
            <p:nvPr/>
          </p:nvSpPr>
          <p:spPr>
            <a:xfrm rot="10800000">
              <a:off x="10844307" y="333636"/>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FA2A3464-0E41-4685-9C9F-D2B7298C8D90}"/>
              </a:ext>
            </a:extLst>
          </p:cNvPr>
          <p:cNvGrpSpPr/>
          <p:nvPr/>
        </p:nvGrpSpPr>
        <p:grpSpPr>
          <a:xfrm rot="10800000">
            <a:off x="0" y="332514"/>
            <a:ext cx="1347693" cy="494271"/>
            <a:chOff x="10844307" y="333636"/>
            <a:chExt cx="1347693" cy="494271"/>
          </a:xfrm>
        </p:grpSpPr>
        <p:cxnSp>
          <p:nvCxnSpPr>
            <p:cNvPr id="15" name="Straight Connector 14">
              <a:extLst>
                <a:ext uri="{FF2B5EF4-FFF2-40B4-BE49-F238E27FC236}">
                  <a16:creationId xmlns:a16="http://schemas.microsoft.com/office/drawing/2014/main" id="{5546802F-2261-464B-B210-BEAFF4258853}"/>
                </a:ext>
              </a:extLst>
            </p:cNvPr>
            <p:cNvCxnSpPr>
              <a:cxnSpLocks/>
            </p:cNvCxnSpPr>
            <p:nvPr/>
          </p:nvCxnSpPr>
          <p:spPr>
            <a:xfrm flipH="1">
              <a:off x="11202653" y="579650"/>
              <a:ext cx="989347" cy="1121"/>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174D9388-E55A-4663-B2A9-6DA9E3F518B1}"/>
                </a:ext>
              </a:extLst>
            </p:cNvPr>
            <p:cNvSpPr/>
            <p:nvPr/>
          </p:nvSpPr>
          <p:spPr>
            <a:xfrm rot="10800000">
              <a:off x="10844307" y="333636"/>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0B7CB318-D113-4241-AFBA-7308491F1233}"/>
              </a:ext>
            </a:extLst>
          </p:cNvPr>
          <p:cNvGrpSpPr/>
          <p:nvPr/>
        </p:nvGrpSpPr>
        <p:grpSpPr>
          <a:xfrm>
            <a:off x="-1" y="1052814"/>
            <a:ext cx="12192002" cy="658935"/>
            <a:chOff x="-1" y="1012740"/>
            <a:chExt cx="12192002" cy="658935"/>
          </a:xfrm>
        </p:grpSpPr>
        <p:pic>
          <p:nvPicPr>
            <p:cNvPr id="17" name="Picture 16">
              <a:extLst>
                <a:ext uri="{FF2B5EF4-FFF2-40B4-BE49-F238E27FC236}">
                  <a16:creationId xmlns:a16="http://schemas.microsoft.com/office/drawing/2014/main" id="{904647F4-7F15-418E-AF55-CA4C1522DD7E}"/>
                </a:ext>
              </a:extLst>
            </p:cNvPr>
            <p:cNvPicPr>
              <a:picLocks noChangeAspect="1"/>
            </p:cNvPicPr>
            <p:nvPr/>
          </p:nvPicPr>
          <p:blipFill>
            <a:blip r:embed="rId4"/>
            <a:stretch>
              <a:fillRect/>
            </a:stretch>
          </p:blipFill>
          <p:spPr>
            <a:xfrm rot="5400000">
              <a:off x="2788057" y="-1775318"/>
              <a:ext cx="658099" cy="6234216"/>
            </a:xfrm>
            <a:prstGeom prst="rect">
              <a:avLst/>
            </a:prstGeom>
          </p:spPr>
        </p:pic>
        <p:pic>
          <p:nvPicPr>
            <p:cNvPr id="18" name="Picture 17">
              <a:extLst>
                <a:ext uri="{FF2B5EF4-FFF2-40B4-BE49-F238E27FC236}">
                  <a16:creationId xmlns:a16="http://schemas.microsoft.com/office/drawing/2014/main" id="{13230D1B-9057-4F67-AD55-A9CD1F7B268D}"/>
                </a:ext>
              </a:extLst>
            </p:cNvPr>
            <p:cNvPicPr>
              <a:picLocks noChangeAspect="1"/>
            </p:cNvPicPr>
            <p:nvPr/>
          </p:nvPicPr>
          <p:blipFill>
            <a:blip r:embed="rId4"/>
            <a:stretch>
              <a:fillRect/>
            </a:stretch>
          </p:blipFill>
          <p:spPr>
            <a:xfrm rot="5400000">
              <a:off x="8745843" y="-1774482"/>
              <a:ext cx="658099" cy="6234216"/>
            </a:xfrm>
            <a:prstGeom prst="rect">
              <a:avLst/>
            </a:prstGeom>
          </p:spPr>
        </p:pic>
      </p:grpSp>
      <p:sp>
        <p:nvSpPr>
          <p:cNvPr id="21" name="TextBox 20">
            <a:extLst>
              <a:ext uri="{FF2B5EF4-FFF2-40B4-BE49-F238E27FC236}">
                <a16:creationId xmlns:a16="http://schemas.microsoft.com/office/drawing/2014/main" id="{DC1ECC76-26E2-4091-9D2F-B27E793EC8DA}"/>
              </a:ext>
            </a:extLst>
          </p:cNvPr>
          <p:cNvSpPr txBox="1"/>
          <p:nvPr/>
        </p:nvSpPr>
        <p:spPr>
          <a:xfrm>
            <a:off x="85778" y="6368633"/>
            <a:ext cx="140374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89/92</a:t>
            </a:r>
            <a:endParaRPr lang="en-US" b="1" dirty="0">
              <a:solidFill>
                <a:schemeClr val="bg1"/>
              </a:solidFill>
            </a:endParaRPr>
          </a:p>
        </p:txBody>
      </p:sp>
      <p:pic>
        <p:nvPicPr>
          <p:cNvPr id="7" name="Picture 6"/>
          <p:cNvPicPr>
            <a:picLocks noChangeAspect="1"/>
          </p:cNvPicPr>
          <p:nvPr/>
        </p:nvPicPr>
        <p:blipFill>
          <a:blip r:embed="rId5"/>
          <a:stretch>
            <a:fillRect/>
          </a:stretch>
        </p:blipFill>
        <p:spPr>
          <a:xfrm>
            <a:off x="3667225" y="2069975"/>
            <a:ext cx="8030101" cy="3939596"/>
          </a:xfrm>
          <a:prstGeom prst="rect">
            <a:avLst/>
          </a:prstGeom>
          <a:ln>
            <a:solidFill>
              <a:schemeClr val="tx1"/>
            </a:solidFill>
          </a:ln>
          <a:effectLst>
            <a:outerShdw blurRad="279400" dist="444500" dir="8100000" algn="tr" rotWithShape="0">
              <a:prstClr val="black">
                <a:alpha val="40000"/>
              </a:prstClr>
            </a:outerShdw>
          </a:effectLst>
        </p:spPr>
      </p:pic>
    </p:spTree>
    <p:extLst>
      <p:ext uri="{BB962C8B-B14F-4D97-AF65-F5344CB8AC3E}">
        <p14:creationId xmlns:p14="http://schemas.microsoft.com/office/powerpoint/2010/main" val="235110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78DF89E-E7CD-4E9E-B4E0-FFEE5858AEDB}"/>
              </a:ext>
            </a:extLst>
          </p:cNvPr>
          <p:cNvGrpSpPr/>
          <p:nvPr/>
        </p:nvGrpSpPr>
        <p:grpSpPr>
          <a:xfrm>
            <a:off x="-1" y="-172278"/>
            <a:ext cx="12192001" cy="7030277"/>
            <a:chOff x="-1" y="-172278"/>
            <a:chExt cx="12192001" cy="7030277"/>
          </a:xfrm>
        </p:grpSpPr>
        <p:pic>
          <p:nvPicPr>
            <p:cNvPr id="1026" name="Picture 2" descr="mountain pass during sunrise">
              <a:extLst>
                <a:ext uri="{FF2B5EF4-FFF2-40B4-BE49-F238E27FC236}">
                  <a16:creationId xmlns:a16="http://schemas.microsoft.com/office/drawing/2014/main" id="{4CA82DA8-7329-4A6A-B017-797DD8CE2BB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161000"/>
                      </a14:imgEffect>
                    </a14:imgLayer>
                  </a14:imgProps>
                </a:ext>
                <a:ext uri="{28A0092B-C50C-407E-A947-70E740481C1C}">
                  <a14:useLocalDpi xmlns:a14="http://schemas.microsoft.com/office/drawing/2010/main" val="0"/>
                </a:ext>
              </a:extLst>
            </a:blip>
            <a:srcRect/>
            <a:stretch>
              <a:fillRect/>
            </a:stretch>
          </p:blipFill>
          <p:spPr bwMode="auto">
            <a:xfrm>
              <a:off x="0" y="-53010"/>
              <a:ext cx="12180847" cy="69110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02E6552-1112-4168-8EFA-5561E55A785F}"/>
                </a:ext>
              </a:extLst>
            </p:cNvPr>
            <p:cNvSpPr/>
            <p:nvPr/>
          </p:nvSpPr>
          <p:spPr>
            <a:xfrm>
              <a:off x="-1" y="-172278"/>
              <a:ext cx="12192001" cy="7030277"/>
            </a:xfrm>
            <a:prstGeom prst="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sp>
        <p:nvSpPr>
          <p:cNvPr id="3" name="Slide Number Placeholder 3">
            <a:extLst>
              <a:ext uri="{FF2B5EF4-FFF2-40B4-BE49-F238E27FC236}">
                <a16:creationId xmlns:a16="http://schemas.microsoft.com/office/drawing/2014/main" id="{CBC40F3C-FBB3-4107-AEEC-C3E00353FE85}"/>
              </a:ext>
            </a:extLst>
          </p:cNvPr>
          <p:cNvSpPr>
            <a:spLocks noGrp="1"/>
          </p:cNvSpPr>
          <p:nvPr>
            <p:ph type="sldNum" sz="quarter" idx="12"/>
          </p:nvPr>
        </p:nvSpPr>
        <p:spPr>
          <a:xfrm>
            <a:off x="9220200" y="6344372"/>
            <a:ext cx="2743200" cy="365125"/>
          </a:xfrm>
        </p:spPr>
        <p:txBody>
          <a:bodyPr/>
          <a:lstStyle/>
          <a:p>
            <a:fld id="{991D01DE-6527-4A0D-98D0-FC06B10F670A}" type="slidenum">
              <a:rPr lang="en-US" smtClean="0">
                <a:solidFill>
                  <a:schemeClr val="bg1"/>
                </a:solidFill>
              </a:rPr>
              <a:t>73</a:t>
            </a:fld>
            <a:endParaRPr lang="en-US" dirty="0">
              <a:solidFill>
                <a:schemeClr val="bg1"/>
              </a:solidFill>
            </a:endParaRPr>
          </a:p>
        </p:txBody>
      </p:sp>
      <p:sp>
        <p:nvSpPr>
          <p:cNvPr id="2" name="TextBox 1"/>
          <p:cNvSpPr txBox="1"/>
          <p:nvPr/>
        </p:nvSpPr>
        <p:spPr>
          <a:xfrm>
            <a:off x="436023" y="2185182"/>
            <a:ext cx="6163249" cy="452431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Embrace the journey. Embrace the change. Growth doesn’t come from things staying the same.</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t>
            </a:r>
            <a:r>
              <a:rPr kumimoji="0" lang="en-US" sz="40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Unknown</a:t>
            </a:r>
            <a:endParaRPr kumimoji="0" lang="en-US" sz="48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endParaRPr>
          </a:p>
        </p:txBody>
      </p:sp>
      <p:sp>
        <p:nvSpPr>
          <p:cNvPr id="7" name="TextBox 6">
            <a:extLst>
              <a:ext uri="{FF2B5EF4-FFF2-40B4-BE49-F238E27FC236}">
                <a16:creationId xmlns:a16="http://schemas.microsoft.com/office/drawing/2014/main" id="{DC1ECC76-26E2-4091-9D2F-B27E793EC8DA}"/>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a:t>
            </a:r>
            <a:r>
              <a:rPr lang="en-US" b="1" dirty="0" smtClean="0">
                <a:solidFill>
                  <a:schemeClr val="bg1"/>
                </a:solidFill>
              </a:rPr>
              <a:t>91</a:t>
            </a:r>
            <a:endParaRPr lang="en-US" b="1" dirty="0">
              <a:solidFill>
                <a:schemeClr val="bg1"/>
              </a:solidFill>
            </a:endParaRPr>
          </a:p>
        </p:txBody>
      </p:sp>
    </p:spTree>
    <p:extLst>
      <p:ext uri="{BB962C8B-B14F-4D97-AF65-F5344CB8AC3E}">
        <p14:creationId xmlns:p14="http://schemas.microsoft.com/office/powerpoint/2010/main" val="400984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EC0DC-3A51-4035-8AFD-B4F81D04CAC7}"/>
              </a:ext>
            </a:extLst>
          </p:cNvPr>
          <p:cNvSpPr/>
          <p:nvPr/>
        </p:nvSpPr>
        <p:spPr>
          <a:xfrm>
            <a:off x="0" y="0"/>
            <a:ext cx="12192000" cy="6858000"/>
          </a:xfrm>
          <a:prstGeom prst="rect">
            <a:avLst/>
          </a:prstGeom>
          <a:solidFill>
            <a:srgbClr val="052E47">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3">
            <a:extLst>
              <a:ext uri="{FF2B5EF4-FFF2-40B4-BE49-F238E27FC236}">
                <a16:creationId xmlns:a16="http://schemas.microsoft.com/office/drawing/2014/main" id="{2A846BEC-8B70-4268-BA86-31B46A03D666}"/>
              </a:ext>
            </a:extLst>
          </p:cNvPr>
          <p:cNvSpPr>
            <a:spLocks noGrp="1"/>
          </p:cNvSpPr>
          <p:nvPr>
            <p:ph type="sldNum" sz="quarter" idx="12"/>
          </p:nvPr>
        </p:nvSpPr>
        <p:spPr>
          <a:xfrm>
            <a:off x="9115425" y="6330083"/>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ED084FEE-6C50-48E4-A67B-0D35DA4BFACB}"/>
              </a:ext>
            </a:extLst>
          </p:cNvPr>
          <p:cNvSpPr txBox="1">
            <a:spLocks/>
          </p:cNvSpPr>
          <p:nvPr/>
        </p:nvSpPr>
        <p:spPr>
          <a:xfrm>
            <a:off x="4495800" y="1028700"/>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QUESTIONS?</a:t>
            </a:r>
          </a:p>
        </p:txBody>
      </p:sp>
      <p:sp>
        <p:nvSpPr>
          <p:cNvPr id="13" name="Rounded Rectangle 7">
            <a:extLst>
              <a:ext uri="{FF2B5EF4-FFF2-40B4-BE49-F238E27FC236}">
                <a16:creationId xmlns:a16="http://schemas.microsoft.com/office/drawing/2014/main" id="{08740AA2-A725-4980-B291-55C7C3F00BA2}"/>
              </a:ext>
            </a:extLst>
          </p:cNvPr>
          <p:cNvSpPr txBox="1"/>
          <p:nvPr/>
        </p:nvSpPr>
        <p:spPr>
          <a:xfrm>
            <a:off x="5290361" y="1552520"/>
            <a:ext cx="6568264" cy="46188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
                <a:srgbClr val="43B0F1"/>
              </a:buClr>
              <a:buSzTx/>
              <a:buFontTx/>
              <a:buNone/>
              <a:tabLst/>
              <a:defRPr/>
            </a:pPr>
            <a:r>
              <a:rPr kumimoji="0" lang="en-US" sz="3600" b="1" i="0" u="none" strike="noStrike" kern="1200" cap="none" spc="0" normalizeH="0" baseline="0" noProof="0" dirty="0">
                <a:ln>
                  <a:noFill/>
                </a:ln>
                <a:solidFill>
                  <a:srgbClr val="43B0F1"/>
                </a:solidFill>
                <a:effectLst>
                  <a:outerShdw blurRad="38100" dist="38100" dir="2700000" algn="tl">
                    <a:srgbClr val="000000">
                      <a:alpha val="43137"/>
                    </a:srgbClr>
                  </a:outerShdw>
                </a:effectLst>
                <a:uLnTx/>
                <a:uFillTx/>
                <a:latin typeface="Calibri" panose="020F0502020204030204"/>
                <a:ea typeface="+mn-ea"/>
                <a:cs typeface="+mn-cs"/>
              </a:rPr>
              <a:t>Reminder: </a:t>
            </a:r>
          </a:p>
          <a:p>
            <a:pPr marL="0" marR="0" lvl="0" indent="0" algn="ctr" defTabSz="1022350" rtl="0" eaLnBrk="1" fontAlgn="auto" latinLnBrk="0" hangingPunct="1">
              <a:lnSpc>
                <a:spcPct val="90000"/>
              </a:lnSpc>
              <a:spcBef>
                <a:spcPct val="0"/>
              </a:spcBef>
              <a:spcAft>
                <a:spcPct val="35000"/>
              </a:spcAft>
              <a:buClr>
                <a:srgbClr val="43B0F1"/>
              </a:buClr>
              <a:buSzTx/>
              <a:buFontTx/>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We are here to help YOU! If you have any questions at any point during your transition, please let us know.</a:t>
            </a:r>
          </a:p>
          <a:p>
            <a:pPr marL="514350" marR="0" lvl="0" indent="-514350" algn="l" defTabSz="1022350" rtl="0" eaLnBrk="1" fontAlgn="auto" latinLnBrk="0" hangingPunct="1">
              <a:lnSpc>
                <a:spcPct val="90000"/>
              </a:lnSpc>
              <a:spcBef>
                <a:spcPct val="0"/>
              </a:spcBef>
              <a:spcAft>
                <a:spcPct val="3500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79607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0E9B9B-1B31-4183-81E6-1B5F50260030}"/>
              </a:ext>
            </a:extLst>
          </p:cNvPr>
          <p:cNvPicPr>
            <a:picLocks noChangeAspect="1"/>
          </p:cNvPicPr>
          <p:nvPr/>
        </p:nvPicPr>
        <p:blipFill>
          <a:blip r:embed="rId4"/>
          <a:stretch>
            <a:fillRect/>
          </a:stretch>
        </p:blipFill>
        <p:spPr>
          <a:xfrm>
            <a:off x="0" y="0"/>
            <a:ext cx="754563" cy="6858000"/>
          </a:xfrm>
          <a:prstGeom prst="rect">
            <a:avLst/>
          </a:prstGeom>
        </p:spPr>
      </p:pic>
      <p:sp>
        <p:nvSpPr>
          <p:cNvPr id="10" name="TextBox 9">
            <a:extLst>
              <a:ext uri="{FF2B5EF4-FFF2-40B4-BE49-F238E27FC236}">
                <a16:creationId xmlns:a16="http://schemas.microsoft.com/office/drawing/2014/main" id="{7F22EC9D-AAC2-47AA-BAC5-E85D5844DD72}"/>
              </a:ext>
            </a:extLst>
          </p:cNvPr>
          <p:cNvSpPr txBox="1"/>
          <p:nvPr/>
        </p:nvSpPr>
        <p:spPr>
          <a:xfrm>
            <a:off x="3277634" y="0"/>
            <a:ext cx="6955278" cy="2585323"/>
          </a:xfrm>
          <a:prstGeom prst="rect">
            <a:avLst/>
          </a:prstGeom>
          <a:noFill/>
        </p:spPr>
        <p:txBody>
          <a:bodyPr wrap="square" rtlCol="0">
            <a:spAutoFit/>
          </a:bodyPr>
          <a:lstStyle/>
          <a:p>
            <a:r>
              <a:rPr lang="en-US" sz="5400" dirty="0">
                <a:solidFill>
                  <a:schemeClr val="bg1"/>
                </a:solidFill>
                <a:effectLst>
                  <a:outerShdw blurRad="38100" dist="38100" dir="2700000" algn="tl">
                    <a:srgbClr val="000000">
                      <a:alpha val="43137"/>
                    </a:srgbClr>
                  </a:outerShdw>
                </a:effectLst>
                <a:latin typeface="Franklin Gothic Demi" panose="020B0703020102020204" pitchFamily="34" charset="0"/>
              </a:rPr>
              <a:t>TRANSITION ASSISTANCE PROGRAM (TAP)</a:t>
            </a:r>
          </a:p>
        </p:txBody>
      </p:sp>
      <p:sp>
        <p:nvSpPr>
          <p:cNvPr id="8" name="TextBox 7">
            <a:extLst>
              <a:ext uri="{FF2B5EF4-FFF2-40B4-BE49-F238E27FC236}">
                <a16:creationId xmlns:a16="http://schemas.microsoft.com/office/drawing/2014/main" id="{739B0D44-C5C0-4603-B7D8-14C53E1E4D20}"/>
              </a:ext>
            </a:extLst>
          </p:cNvPr>
          <p:cNvSpPr txBox="1"/>
          <p:nvPr/>
        </p:nvSpPr>
        <p:spPr>
          <a:xfrm>
            <a:off x="1066604" y="2740377"/>
            <a:ext cx="7635570" cy="3785652"/>
          </a:xfrm>
          <a:prstGeom prst="rect">
            <a:avLst/>
          </a:prstGeom>
          <a:noFill/>
        </p:spPr>
        <p:txBody>
          <a:bodyPr wrap="square" rtlCol="0">
            <a:spAutoFit/>
          </a:bodyPr>
          <a:lstStyle/>
          <a:p>
            <a:r>
              <a:rPr lang="en-US" sz="2400" dirty="0">
                <a:solidFill>
                  <a:schemeClr val="bg1"/>
                </a:solidFill>
              </a:rPr>
              <a:t>Congressionally mandated program that provides information, tools and training to ensure Service members and their spouses are prepared for the next step in civilian life.</a:t>
            </a:r>
          </a:p>
          <a:p>
            <a:endParaRPr lang="en-US" sz="2400" dirty="0">
              <a:solidFill>
                <a:schemeClr val="bg1"/>
              </a:solidFill>
            </a:endParaRPr>
          </a:p>
          <a:p>
            <a:pPr marL="457200" indent="-457200">
              <a:buFont typeface="Wingdings" panose="05000000000000000000" pitchFamily="2" charset="2"/>
              <a:buChar char="§"/>
            </a:pPr>
            <a:r>
              <a:rPr lang="en-US" sz="2400" dirty="0">
                <a:solidFill>
                  <a:schemeClr val="bg1"/>
                </a:solidFill>
              </a:rPr>
              <a:t>Title 10 U.S.C., Sections 1142, 1143, 1144</a:t>
            </a:r>
          </a:p>
          <a:p>
            <a:pPr marL="457200" indent="-457200">
              <a:buFont typeface="Wingdings" panose="05000000000000000000" pitchFamily="2" charset="2"/>
              <a:buChar char="§"/>
            </a:pPr>
            <a:r>
              <a:rPr lang="en-US" sz="2400" dirty="0">
                <a:solidFill>
                  <a:schemeClr val="bg1"/>
                </a:solidFill>
              </a:rPr>
              <a:t>NDAA FY 19 John S. McCain, Section 552—Improvements to TAP</a:t>
            </a:r>
          </a:p>
          <a:p>
            <a:pPr marL="457200" indent="-457200">
              <a:buFont typeface="Wingdings" panose="05000000000000000000" pitchFamily="2" charset="2"/>
              <a:buChar char="§"/>
            </a:pPr>
            <a:r>
              <a:rPr lang="en-US" sz="2400" dirty="0">
                <a:solidFill>
                  <a:schemeClr val="bg1"/>
                </a:solidFill>
              </a:rPr>
              <a:t>NDAA FY20, Sections 570c, 570f</a:t>
            </a:r>
          </a:p>
          <a:p>
            <a:pPr marL="457200" indent="-457200">
              <a:buFont typeface="Wingdings" panose="05000000000000000000" pitchFamily="2" charset="2"/>
              <a:buChar char="§"/>
            </a:pPr>
            <a:r>
              <a:rPr lang="en-US" sz="2400" dirty="0">
                <a:solidFill>
                  <a:schemeClr val="bg1"/>
                </a:solidFill>
              </a:rPr>
              <a:t>DoDI 1332.35—TAP for Military Personnel</a:t>
            </a:r>
          </a:p>
        </p:txBody>
      </p:sp>
      <p:pic>
        <p:nvPicPr>
          <p:cNvPr id="3" name="Picture 2">
            <a:extLst>
              <a:ext uri="{FF2B5EF4-FFF2-40B4-BE49-F238E27FC236}">
                <a16:creationId xmlns:a16="http://schemas.microsoft.com/office/drawing/2014/main" id="{EF28836F-58F4-4440-B9D6-00D6ADC81E86}"/>
              </a:ext>
            </a:extLst>
          </p:cNvPr>
          <p:cNvPicPr>
            <a:picLocks noChangeAspect="1"/>
          </p:cNvPicPr>
          <p:nvPr/>
        </p:nvPicPr>
        <p:blipFill>
          <a:blip r:embed="rId5"/>
          <a:stretch>
            <a:fillRect/>
          </a:stretch>
        </p:blipFill>
        <p:spPr>
          <a:xfrm>
            <a:off x="9564624" y="0"/>
            <a:ext cx="2627376" cy="6858000"/>
          </a:xfrm>
          <a:prstGeom prst="rect">
            <a:avLst/>
          </a:prstGeom>
        </p:spPr>
      </p:pic>
      <p:sp>
        <p:nvSpPr>
          <p:cNvPr id="12" name="Rectangle 11">
            <a:extLst>
              <a:ext uri="{FF2B5EF4-FFF2-40B4-BE49-F238E27FC236}">
                <a16:creationId xmlns:a16="http://schemas.microsoft.com/office/drawing/2014/main" id="{8A8154E6-0869-4815-87F5-7A554DF93F7D}"/>
              </a:ext>
            </a:extLst>
          </p:cNvPr>
          <p:cNvSpPr/>
          <p:nvPr/>
        </p:nvSpPr>
        <p:spPr>
          <a:xfrm>
            <a:off x="9564624" y="0"/>
            <a:ext cx="2627376" cy="6858000"/>
          </a:xfrm>
          <a:prstGeom prst="rect">
            <a:avLst/>
          </a:prstGeom>
          <a:solidFill>
            <a:srgbClr val="15355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7BB8E563-FF2D-45E8-A0B1-3852F38A9F7C}"/>
              </a:ext>
            </a:extLst>
          </p:cNvPr>
          <p:cNvPicPr>
            <a:picLocks noChangeAspect="1"/>
          </p:cNvPicPr>
          <p:nvPr/>
        </p:nvPicPr>
        <p:blipFill>
          <a:blip r:embed="rId6"/>
          <a:stretch>
            <a:fillRect/>
          </a:stretch>
        </p:blipFill>
        <p:spPr>
          <a:xfrm>
            <a:off x="9112504" y="0"/>
            <a:ext cx="426720" cy="6858000"/>
          </a:xfrm>
          <a:prstGeom prst="rect">
            <a:avLst/>
          </a:prstGeom>
        </p:spPr>
      </p:pic>
      <p:sp>
        <p:nvSpPr>
          <p:cNvPr id="13" name="Slide Number Placeholder 3">
            <a:extLst>
              <a:ext uri="{FF2B5EF4-FFF2-40B4-BE49-F238E27FC236}">
                <a16:creationId xmlns:a16="http://schemas.microsoft.com/office/drawing/2014/main" id="{DB2D5C3C-08F2-4177-95DC-60F7E500C1CF}"/>
              </a:ext>
            </a:extLst>
          </p:cNvPr>
          <p:cNvSpPr>
            <a:spLocks noGrp="1"/>
          </p:cNvSpPr>
          <p:nvPr>
            <p:ph type="sldNum" sz="quarter" idx="12"/>
          </p:nvPr>
        </p:nvSpPr>
        <p:spPr>
          <a:xfrm>
            <a:off x="6755273" y="6387732"/>
            <a:ext cx="2743200" cy="365125"/>
          </a:xfrm>
        </p:spPr>
        <p:txBody>
          <a:bodyPr/>
          <a:lstStyle/>
          <a:p>
            <a:fld id="{991D01DE-6527-4A0D-98D0-FC06B10F670A}" type="slidenum">
              <a:rPr lang="en-US" smtClean="0">
                <a:solidFill>
                  <a:schemeClr val="bg1"/>
                </a:solidFill>
              </a:rPr>
              <a:t>8</a:t>
            </a:fld>
            <a:endParaRPr lang="en-US" dirty="0">
              <a:solidFill>
                <a:schemeClr val="bg1"/>
              </a:solidFill>
            </a:endParaRPr>
          </a:p>
        </p:txBody>
      </p:sp>
      <p:pic>
        <p:nvPicPr>
          <p:cNvPr id="18" name="Picture 17">
            <a:extLst>
              <a:ext uri="{FF2B5EF4-FFF2-40B4-BE49-F238E27FC236}">
                <a16:creationId xmlns:a16="http://schemas.microsoft.com/office/drawing/2014/main" id="{9DFC150E-79FA-4474-A03A-ED57F2DB17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610" y="296991"/>
            <a:ext cx="2212955" cy="2212955"/>
          </a:xfrm>
          <a:prstGeom prst="rect">
            <a:avLst/>
          </a:prstGeom>
          <a:effectLst>
            <a:outerShdw blurRad="190500" dist="292100" dir="2160000" algn="t" rotWithShape="0">
              <a:prstClr val="black">
                <a:alpha val="40000"/>
              </a:prstClr>
            </a:outerShdw>
          </a:effectLst>
        </p:spPr>
      </p:pic>
      <p:sp>
        <p:nvSpPr>
          <p:cNvPr id="11" name="TextBox 10">
            <a:extLst>
              <a:ext uri="{FF2B5EF4-FFF2-40B4-BE49-F238E27FC236}">
                <a16:creationId xmlns:a16="http://schemas.microsoft.com/office/drawing/2014/main" id="{F5EC213A-6937-4CB2-A5B7-CE74B71719B9}"/>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7</a:t>
            </a:r>
          </a:p>
        </p:txBody>
      </p:sp>
    </p:spTree>
    <p:extLst>
      <p:ext uri="{BB962C8B-B14F-4D97-AF65-F5344CB8AC3E}">
        <p14:creationId xmlns:p14="http://schemas.microsoft.com/office/powerpoint/2010/main" val="42214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C4568"/>
            </a:gs>
            <a:gs pos="98000">
              <a:srgbClr val="00A1DA"/>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77B0E-5AAA-4C12-BEC6-38FAE84AD71A}"/>
              </a:ext>
            </a:extLst>
          </p:cNvPr>
          <p:cNvSpPr>
            <a:spLocks noGrp="1"/>
          </p:cNvSpPr>
          <p:nvPr>
            <p:ph type="title"/>
          </p:nvPr>
        </p:nvSpPr>
        <p:spPr>
          <a:xfrm rot="16200000">
            <a:off x="-2691847" y="2678697"/>
            <a:ext cx="6858001" cy="1500606"/>
          </a:xfrm>
          <a:solidFill>
            <a:srgbClr val="10547E"/>
          </a:solidFill>
        </p:spPr>
        <p:txBody>
          <a:bodyPr/>
          <a:lstStyle/>
          <a:p>
            <a:pPr algn="ctr"/>
            <a:r>
              <a:rPr lang="en-US" sz="6000" dirty="0">
                <a:solidFill>
                  <a:schemeClr val="bg1"/>
                </a:solidFill>
              </a:rPr>
              <a:t>TAP OVERVIEW</a:t>
            </a:r>
          </a:p>
        </p:txBody>
      </p:sp>
      <p:sp>
        <p:nvSpPr>
          <p:cNvPr id="14" name="Text Placeholder 13">
            <a:extLst>
              <a:ext uri="{FF2B5EF4-FFF2-40B4-BE49-F238E27FC236}">
                <a16:creationId xmlns:a16="http://schemas.microsoft.com/office/drawing/2014/main" id="{883B80DF-D52B-45B0-A0D1-C2BD76B1EE44}"/>
              </a:ext>
            </a:extLst>
          </p:cNvPr>
          <p:cNvSpPr>
            <a:spLocks noGrp="1"/>
          </p:cNvSpPr>
          <p:nvPr>
            <p:ph type="body" sz="quarter" idx="36"/>
          </p:nvPr>
        </p:nvSpPr>
        <p:spPr>
          <a:xfrm>
            <a:off x="7465612" y="1241085"/>
            <a:ext cx="2794634" cy="581390"/>
          </a:xfrm>
        </p:spPr>
        <p:txBody>
          <a:bodyPr>
            <a:normAutofit/>
          </a:bodyPr>
          <a:lstStyle/>
          <a:p>
            <a:r>
              <a:rPr lang="en-US" sz="2000" b="1" dirty="0">
                <a:solidFill>
                  <a:srgbClr val="D5F5F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DoD Transition Day</a:t>
            </a:r>
          </a:p>
        </p:txBody>
      </p:sp>
      <p:sp>
        <p:nvSpPr>
          <p:cNvPr id="16" name="Text Placeholder 15">
            <a:extLst>
              <a:ext uri="{FF2B5EF4-FFF2-40B4-BE49-F238E27FC236}">
                <a16:creationId xmlns:a16="http://schemas.microsoft.com/office/drawing/2014/main" id="{57F6A235-C810-4CEF-B780-01CEB24C5316}"/>
              </a:ext>
            </a:extLst>
          </p:cNvPr>
          <p:cNvSpPr>
            <a:spLocks noGrp="1"/>
          </p:cNvSpPr>
          <p:nvPr>
            <p:ph type="body" sz="quarter" idx="16"/>
          </p:nvPr>
        </p:nvSpPr>
        <p:spPr>
          <a:xfrm>
            <a:off x="10222040" y="668327"/>
            <a:ext cx="1828800" cy="1828800"/>
          </a:xfrm>
          <a:effectLst>
            <a:outerShdw blurRad="127000" dist="254000" dir="3000000" algn="ctr" rotWithShape="0">
              <a:srgbClr val="000000">
                <a:alpha val="43137"/>
              </a:srgbClr>
            </a:outerShdw>
          </a:effectLst>
        </p:spPr>
        <p:txBody>
          <a:bodyPr>
            <a:normAutofit/>
          </a:bodyPr>
          <a:lstStyle/>
          <a:p>
            <a:r>
              <a:rPr lang="en-US" sz="2000" b="1" dirty="0">
                <a:latin typeface="Calibri" panose="020F0502020204030204" pitchFamily="34" charset="0"/>
                <a:cs typeface="Calibri" panose="020F0502020204030204" pitchFamily="34" charset="0"/>
              </a:rPr>
              <a:t>Managing Your (MY) Transition</a:t>
            </a:r>
          </a:p>
        </p:txBody>
      </p:sp>
      <p:sp>
        <p:nvSpPr>
          <p:cNvPr id="20" name="Text Placeholder 19">
            <a:extLst>
              <a:ext uri="{FF2B5EF4-FFF2-40B4-BE49-F238E27FC236}">
                <a16:creationId xmlns:a16="http://schemas.microsoft.com/office/drawing/2014/main" id="{E12C0F5B-FCB1-4EB5-8AC1-0EE033E5A09E}"/>
              </a:ext>
            </a:extLst>
          </p:cNvPr>
          <p:cNvSpPr>
            <a:spLocks noGrp="1"/>
          </p:cNvSpPr>
          <p:nvPr>
            <p:ph type="body" sz="quarter" idx="20"/>
          </p:nvPr>
        </p:nvSpPr>
        <p:spPr>
          <a:xfrm>
            <a:off x="9320751" y="2532074"/>
            <a:ext cx="1828800" cy="1828800"/>
          </a:xfrm>
          <a:effectLst>
            <a:outerShdw blurRad="127000" dist="254000" dir="3000000" algn="ctr" rotWithShape="0">
              <a:srgbClr val="000000">
                <a:alpha val="43137"/>
              </a:srgbClr>
            </a:outerShdw>
          </a:effectLst>
        </p:spPr>
        <p:txBody>
          <a:bodyPr>
            <a:normAutofit/>
          </a:bodyPr>
          <a:lstStyle/>
          <a:p>
            <a:pPr>
              <a:lnSpc>
                <a:spcPct val="100000"/>
              </a:lnSpc>
              <a:spcBef>
                <a:spcPts val="0"/>
              </a:spcBef>
            </a:pPr>
            <a:r>
              <a:rPr lang="en-US" sz="2000" b="1" dirty="0">
                <a:latin typeface="Calibri" panose="020F0502020204030204" pitchFamily="34" charset="0"/>
                <a:cs typeface="Calibri" panose="020F0502020204030204" pitchFamily="34" charset="0"/>
              </a:rPr>
              <a:t>MOC Crosswalk</a:t>
            </a:r>
          </a:p>
        </p:txBody>
      </p:sp>
      <p:sp>
        <p:nvSpPr>
          <p:cNvPr id="29" name="Text Placeholder 28">
            <a:extLst>
              <a:ext uri="{FF2B5EF4-FFF2-40B4-BE49-F238E27FC236}">
                <a16:creationId xmlns:a16="http://schemas.microsoft.com/office/drawing/2014/main" id="{DBC905D2-7292-4CFF-961E-4024E56DE058}"/>
              </a:ext>
            </a:extLst>
          </p:cNvPr>
          <p:cNvSpPr>
            <a:spLocks noGrp="1"/>
          </p:cNvSpPr>
          <p:nvPr>
            <p:ph type="body" sz="quarter" idx="19"/>
          </p:nvPr>
        </p:nvSpPr>
        <p:spPr>
          <a:xfrm>
            <a:off x="4614460" y="2620543"/>
            <a:ext cx="1828800" cy="1828800"/>
          </a:xfrm>
          <a:effectLst>
            <a:outerShdw blurRad="127000" dist="266700" dir="3000000" algn="ctr" rotWithShape="0">
              <a:srgbClr val="000000">
                <a:alpha val="43137"/>
              </a:srgbClr>
            </a:outerShdw>
          </a:effectLst>
        </p:spPr>
        <p:txBody>
          <a:bodyPr>
            <a:noAutofit/>
          </a:bodyPr>
          <a:lstStyle/>
          <a:p>
            <a:pPr>
              <a:lnSpc>
                <a:spcPts val="2000"/>
              </a:lnSpc>
            </a:pPr>
            <a:r>
              <a:rPr lang="en-US" sz="2000" b="1" dirty="0">
                <a:latin typeface="Calibri" panose="020F0502020204030204" pitchFamily="34" charset="0"/>
                <a:cs typeface="Calibri" panose="020F0502020204030204" pitchFamily="34" charset="0"/>
              </a:rPr>
              <a:t>VA Benefits and Services</a:t>
            </a:r>
          </a:p>
        </p:txBody>
      </p:sp>
      <p:sp>
        <p:nvSpPr>
          <p:cNvPr id="36" name="Text Placeholder 35">
            <a:extLst>
              <a:ext uri="{FF2B5EF4-FFF2-40B4-BE49-F238E27FC236}">
                <a16:creationId xmlns:a16="http://schemas.microsoft.com/office/drawing/2014/main" id="{A28765B2-99DF-4E52-8911-0C73FC701532}"/>
              </a:ext>
            </a:extLst>
          </p:cNvPr>
          <p:cNvSpPr>
            <a:spLocks noGrp="1"/>
          </p:cNvSpPr>
          <p:nvPr>
            <p:ph type="body" sz="quarter" idx="26"/>
          </p:nvPr>
        </p:nvSpPr>
        <p:spPr>
          <a:xfrm>
            <a:off x="3909553" y="4607069"/>
            <a:ext cx="1828800" cy="1828800"/>
          </a:xfrm>
          <a:effectLst>
            <a:outerShdw blurRad="127000" dist="254000" dir="3000000" algn="ctr" rotWithShape="0">
              <a:srgbClr val="000000">
                <a:alpha val="43137"/>
              </a:srgbClr>
            </a:outerShdw>
          </a:effectLst>
        </p:spPr>
        <p:txBody>
          <a:bodyPr>
            <a:normAutofit/>
          </a:bodyPr>
          <a:lstStyle/>
          <a:p>
            <a:r>
              <a:rPr lang="en-US" sz="2000" b="1" dirty="0">
                <a:latin typeface="Calibri" panose="020F0502020204030204" pitchFamily="34" charset="0"/>
                <a:cs typeface="Calibri" panose="020F0502020204030204" pitchFamily="34" charset="0"/>
              </a:rPr>
              <a:t>2-Day Tracks</a:t>
            </a:r>
          </a:p>
        </p:txBody>
      </p:sp>
      <p:sp>
        <p:nvSpPr>
          <p:cNvPr id="37" name="Text Placeholder 36">
            <a:extLst>
              <a:ext uri="{FF2B5EF4-FFF2-40B4-BE49-F238E27FC236}">
                <a16:creationId xmlns:a16="http://schemas.microsoft.com/office/drawing/2014/main" id="{91BB99EB-82A5-4088-A219-FC5FEF5EF754}"/>
              </a:ext>
            </a:extLst>
          </p:cNvPr>
          <p:cNvSpPr>
            <a:spLocks noGrp="1"/>
          </p:cNvSpPr>
          <p:nvPr>
            <p:ph type="body" sz="quarter" idx="52"/>
          </p:nvPr>
        </p:nvSpPr>
        <p:spPr>
          <a:xfrm>
            <a:off x="2097621" y="5292810"/>
            <a:ext cx="2530529" cy="1689800"/>
          </a:xfrm>
        </p:spPr>
        <p:txBody>
          <a:bodyPr>
            <a:normAutofit/>
          </a:bodyPr>
          <a:lstStyle/>
          <a:p>
            <a:pPr marL="285750" indent="-285750" algn="l">
              <a:lnSpc>
                <a:spcPct val="80000"/>
              </a:lnSpc>
              <a:spcBef>
                <a:spcPts val="600"/>
              </a:spcBef>
              <a:buFont typeface="Wingdings" panose="05000000000000000000" pitchFamily="2" charset="2"/>
              <a:buChar char="§"/>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Employment</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Vocational</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Education</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Entrepreneurship</a:t>
            </a:r>
            <a:endParaRPr lang="en-US"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9" name="Text Placeholder 38">
            <a:extLst>
              <a:ext uri="{FF2B5EF4-FFF2-40B4-BE49-F238E27FC236}">
                <a16:creationId xmlns:a16="http://schemas.microsoft.com/office/drawing/2014/main" id="{95EB9CB0-A6DB-48B5-B907-9E581BE0B00A}"/>
              </a:ext>
            </a:extLst>
          </p:cNvPr>
          <p:cNvSpPr>
            <a:spLocks noGrp="1"/>
          </p:cNvSpPr>
          <p:nvPr>
            <p:ph type="body" sz="quarter" idx="25"/>
          </p:nvPr>
        </p:nvSpPr>
        <p:spPr>
          <a:xfrm>
            <a:off x="6318499" y="4606716"/>
            <a:ext cx="1828800" cy="1828800"/>
          </a:xfrm>
          <a:effectLst>
            <a:outerShdw blurRad="127000" dist="254000" dir="3000000" algn="ctr" rotWithShape="0">
              <a:srgbClr val="000000">
                <a:alpha val="43137"/>
              </a:srgbClr>
            </a:outerShdw>
          </a:effectLst>
        </p:spPr>
        <p:txBody>
          <a:bodyPr>
            <a:normAutofit/>
          </a:bodyPr>
          <a:lstStyle/>
          <a:p>
            <a:r>
              <a:rPr lang="en-US" sz="2000" b="1" dirty="0">
                <a:latin typeface="Calibri" panose="020F0502020204030204" pitchFamily="34" charset="0"/>
                <a:cs typeface="Calibri" panose="020F0502020204030204" pitchFamily="34" charset="0"/>
              </a:rPr>
              <a:t>Continuum of Service</a:t>
            </a:r>
          </a:p>
        </p:txBody>
      </p:sp>
      <p:sp>
        <p:nvSpPr>
          <p:cNvPr id="42" name="Text Placeholder 41">
            <a:extLst>
              <a:ext uri="{FF2B5EF4-FFF2-40B4-BE49-F238E27FC236}">
                <a16:creationId xmlns:a16="http://schemas.microsoft.com/office/drawing/2014/main" id="{D4581D56-38D2-4FB6-B004-2E141AB9E8FF}"/>
              </a:ext>
            </a:extLst>
          </p:cNvPr>
          <p:cNvSpPr>
            <a:spLocks noGrp="1"/>
          </p:cNvSpPr>
          <p:nvPr>
            <p:ph type="body" sz="quarter" idx="24"/>
          </p:nvPr>
        </p:nvSpPr>
        <p:spPr>
          <a:xfrm>
            <a:off x="8727445" y="4606716"/>
            <a:ext cx="1828800" cy="1828800"/>
          </a:xfrm>
          <a:effectLst>
            <a:outerShdw blurRad="127000" dist="254000" dir="3000000" algn="ctr" rotWithShape="0">
              <a:srgbClr val="000000">
                <a:alpha val="43137"/>
              </a:srgbClr>
            </a:outerShdw>
          </a:effectLst>
        </p:spPr>
        <p:txBody>
          <a:bodyPr>
            <a:normAutofit/>
          </a:bodyPr>
          <a:lstStyle/>
          <a:p>
            <a:r>
              <a:rPr lang="en-US" sz="2400" b="1" dirty="0">
                <a:latin typeface="Calibri" panose="020F0502020204030204" pitchFamily="34" charset="0"/>
                <a:cs typeface="Calibri" panose="020F0502020204030204" pitchFamily="34" charset="0"/>
              </a:rPr>
              <a:t>Capstone</a:t>
            </a:r>
          </a:p>
        </p:txBody>
      </p:sp>
      <p:sp>
        <p:nvSpPr>
          <p:cNvPr id="48" name="Slide Number Placeholder 47">
            <a:extLst>
              <a:ext uri="{FF2B5EF4-FFF2-40B4-BE49-F238E27FC236}">
                <a16:creationId xmlns:a16="http://schemas.microsoft.com/office/drawing/2014/main" id="{7B34DFE6-6450-44D1-B8DA-54812DC8426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428B-5ACF-4E79-A091-05E2328DA75D}" type="slidenum">
              <a:rPr kumimoji="0" lang="ru-RU" sz="900" b="0" i="1" u="none" strike="noStrike" kern="1200" cap="none" spc="0" normalizeH="0" baseline="0" noProof="0" smtClean="0">
                <a:ln>
                  <a:noFill/>
                </a:ln>
                <a:solidFill>
                  <a:srgbClr val="454D55"/>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ru-RU" sz="900" b="0" i="1" u="none" strike="noStrike" kern="1200" cap="none" spc="0" normalizeH="0" baseline="0" noProof="0">
              <a:ln>
                <a:noFill/>
              </a:ln>
              <a:solidFill>
                <a:srgbClr val="454D55"/>
              </a:solidFill>
              <a:effectLst/>
              <a:uLnTx/>
              <a:uFillTx/>
              <a:latin typeface="Segoe UI"/>
              <a:ea typeface="+mn-ea"/>
              <a:cs typeface="+mn-cs"/>
            </a:endParaRPr>
          </a:p>
        </p:txBody>
      </p:sp>
      <p:sp>
        <p:nvSpPr>
          <p:cNvPr id="56" name="Isosceles Triangle 55">
            <a:extLst>
              <a:ext uri="{FF2B5EF4-FFF2-40B4-BE49-F238E27FC236}">
                <a16:creationId xmlns:a16="http://schemas.microsoft.com/office/drawing/2014/main" id="{05E88C90-C982-4C46-BA10-650B3BE7F878}"/>
              </a:ext>
            </a:extLst>
          </p:cNvPr>
          <p:cNvSpPr/>
          <p:nvPr/>
        </p:nvSpPr>
        <p:spPr>
          <a:xfrm rot="5400000">
            <a:off x="9904090" y="1232918"/>
            <a:ext cx="269904" cy="276786"/>
          </a:xfrm>
          <a:prstGeom prst="triangle">
            <a:avLst/>
          </a:prstGeom>
          <a:solidFill>
            <a:srgbClr val="B2ECF8"/>
          </a:solidFill>
          <a:ln w="7239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60" name="Straight Connector 59">
            <a:extLst>
              <a:ext uri="{FF2B5EF4-FFF2-40B4-BE49-F238E27FC236}">
                <a16:creationId xmlns:a16="http://schemas.microsoft.com/office/drawing/2014/main" id="{1BC70D29-C8C1-4F0F-96D3-943C2CBE7FB2}"/>
              </a:ext>
            </a:extLst>
          </p:cNvPr>
          <p:cNvCxnSpPr>
            <a:cxnSpLocks/>
          </p:cNvCxnSpPr>
          <p:nvPr/>
        </p:nvCxnSpPr>
        <p:spPr>
          <a:xfrm flipH="1">
            <a:off x="7759229" y="1196076"/>
            <a:ext cx="3382" cy="350470"/>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9CB08A-FF78-4071-8371-BB188EA62DFB}"/>
              </a:ext>
            </a:extLst>
          </p:cNvPr>
          <p:cNvCxnSpPr>
            <a:cxnSpLocks/>
          </p:cNvCxnSpPr>
          <p:nvPr/>
        </p:nvCxnSpPr>
        <p:spPr>
          <a:xfrm>
            <a:off x="6874994" y="3248526"/>
            <a:ext cx="0" cy="360947"/>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sp>
        <p:nvSpPr>
          <p:cNvPr id="65" name="Text Placeholder 28">
            <a:extLst>
              <a:ext uri="{FF2B5EF4-FFF2-40B4-BE49-F238E27FC236}">
                <a16:creationId xmlns:a16="http://schemas.microsoft.com/office/drawing/2014/main" id="{F7887366-A57C-4A4E-AD46-2EC8E2BC3374}"/>
              </a:ext>
            </a:extLst>
          </p:cNvPr>
          <p:cNvSpPr txBox="1">
            <a:spLocks/>
          </p:cNvSpPr>
          <p:nvPr/>
        </p:nvSpPr>
        <p:spPr>
          <a:xfrm>
            <a:off x="1999078" y="2637947"/>
            <a:ext cx="1903423" cy="1828800"/>
          </a:xfrm>
          <a:prstGeom prst="ellipse">
            <a:avLst/>
          </a:prstGeom>
          <a:solidFill>
            <a:schemeClr val="bg1"/>
          </a:solidFill>
          <a:ln w="72390">
            <a:solidFill>
              <a:schemeClr val="tx2"/>
            </a:solidFill>
          </a:ln>
          <a:effectLst>
            <a:outerShdw blurRad="127000" dist="266700" dir="3000000" algn="ctr" rotWithShape="0">
              <a:srgbClr val="000000">
                <a:alpha val="43137"/>
              </a:srgbClr>
            </a:outerShdw>
          </a:effectLst>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51E2D"/>
                </a:solidFill>
                <a:effectLst/>
                <a:uLnTx/>
                <a:uFillTx/>
                <a:latin typeface="Calibri" panose="020F0502020204030204" pitchFamily="34" charset="0"/>
                <a:ea typeface="+mn-ea"/>
                <a:cs typeface="Calibri" panose="020F0502020204030204" pitchFamily="34" charset="0"/>
              </a:rPr>
              <a:t>DOL Employment Fundamentals of Career Transition</a:t>
            </a:r>
          </a:p>
        </p:txBody>
      </p:sp>
      <p:sp>
        <p:nvSpPr>
          <p:cNvPr id="66" name="Text Placeholder 19">
            <a:extLst>
              <a:ext uri="{FF2B5EF4-FFF2-40B4-BE49-F238E27FC236}">
                <a16:creationId xmlns:a16="http://schemas.microsoft.com/office/drawing/2014/main" id="{E575A11B-ACB2-4590-8F14-76A675AA6E9F}"/>
              </a:ext>
            </a:extLst>
          </p:cNvPr>
          <p:cNvSpPr txBox="1">
            <a:spLocks/>
          </p:cNvSpPr>
          <p:nvPr/>
        </p:nvSpPr>
        <p:spPr>
          <a:xfrm>
            <a:off x="7098152" y="2588736"/>
            <a:ext cx="1828800" cy="1828800"/>
          </a:xfrm>
          <a:prstGeom prst="ellipse">
            <a:avLst/>
          </a:prstGeom>
          <a:solidFill>
            <a:schemeClr val="bg1"/>
          </a:solidFill>
          <a:ln w="72390">
            <a:solidFill>
              <a:schemeClr val="bg2"/>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54D55"/>
                </a:solidFill>
                <a:effectLst/>
                <a:uLnTx/>
                <a:uFillTx/>
                <a:latin typeface="Calibri" panose="020F0502020204030204" pitchFamily="34" charset="0"/>
                <a:ea typeface="+mn-ea"/>
                <a:cs typeface="Calibri" panose="020F0502020204030204" pitchFamily="34" charset="0"/>
              </a:rPr>
              <a:t>Financial Planning for Transition</a:t>
            </a:r>
          </a:p>
        </p:txBody>
      </p:sp>
      <p:cxnSp>
        <p:nvCxnSpPr>
          <p:cNvPr id="21" name="Straight Connector 20">
            <a:extLst>
              <a:ext uri="{FF2B5EF4-FFF2-40B4-BE49-F238E27FC236}">
                <a16:creationId xmlns:a16="http://schemas.microsoft.com/office/drawing/2014/main" id="{1BC70D29-C8C1-4F0F-96D3-943C2CBE7FB2}"/>
              </a:ext>
            </a:extLst>
          </p:cNvPr>
          <p:cNvCxnSpPr>
            <a:cxnSpLocks/>
          </p:cNvCxnSpPr>
          <p:nvPr/>
        </p:nvCxnSpPr>
        <p:spPr>
          <a:xfrm>
            <a:off x="5387934" y="1182879"/>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C70D29-C8C1-4F0F-96D3-943C2CBE7FB2}"/>
              </a:ext>
            </a:extLst>
          </p:cNvPr>
          <p:cNvCxnSpPr>
            <a:cxnSpLocks/>
          </p:cNvCxnSpPr>
          <p:nvPr/>
        </p:nvCxnSpPr>
        <p:spPr>
          <a:xfrm>
            <a:off x="4281320" y="3259002"/>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C70D29-C8C1-4F0F-96D3-943C2CBE7FB2}"/>
              </a:ext>
            </a:extLst>
          </p:cNvPr>
          <p:cNvCxnSpPr>
            <a:cxnSpLocks/>
          </p:cNvCxnSpPr>
          <p:nvPr/>
        </p:nvCxnSpPr>
        <p:spPr>
          <a:xfrm flipH="1">
            <a:off x="2484536" y="4726291"/>
            <a:ext cx="344885" cy="79414"/>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C70D29-C8C1-4F0F-96D3-943C2CBE7FB2}"/>
              </a:ext>
            </a:extLst>
          </p:cNvPr>
          <p:cNvCxnSpPr>
            <a:cxnSpLocks/>
          </p:cNvCxnSpPr>
          <p:nvPr/>
        </p:nvCxnSpPr>
        <p:spPr>
          <a:xfrm>
            <a:off x="6048475" y="5311671"/>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C70D29-C8C1-4F0F-96D3-943C2CBE7FB2}"/>
              </a:ext>
            </a:extLst>
          </p:cNvPr>
          <p:cNvCxnSpPr>
            <a:cxnSpLocks/>
          </p:cNvCxnSpPr>
          <p:nvPr/>
        </p:nvCxnSpPr>
        <p:spPr>
          <a:xfrm>
            <a:off x="8432080" y="5311671"/>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524439" y="1182879"/>
            <a:ext cx="155747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NLT 365 days</a:t>
            </a:r>
          </a:p>
        </p:txBody>
      </p:sp>
      <p:sp>
        <p:nvSpPr>
          <p:cNvPr id="7" name="Rectangle 6"/>
          <p:cNvSpPr/>
          <p:nvPr/>
        </p:nvSpPr>
        <p:spPr>
          <a:xfrm>
            <a:off x="10732074" y="5292810"/>
            <a:ext cx="137819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NLT 90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Days</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28" name="Oval 27"/>
          <p:cNvSpPr/>
          <p:nvPr/>
        </p:nvSpPr>
        <p:spPr>
          <a:xfrm>
            <a:off x="5672305" y="468533"/>
            <a:ext cx="1828800" cy="1828800"/>
          </a:xfrm>
          <a:prstGeom prst="ellipse">
            <a:avLst/>
          </a:prstGeom>
          <a:solidFill>
            <a:schemeClr val="bg1"/>
          </a:solidFill>
          <a:ln w="76200">
            <a:solidFill>
              <a:srgbClr val="85CA3A"/>
            </a:solidFill>
          </a:ln>
          <a:effectLst>
            <a:outerShdw blurRad="127000" dist="254000" dir="30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C6D82">
                  <a:lumMod val="5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6D82">
                    <a:lumMod val="50000"/>
                  </a:srgbClr>
                </a:solidFill>
                <a:effectLst/>
                <a:uLnTx/>
                <a:uFillTx/>
                <a:latin typeface="Calibri" panose="020F0502020204030204" pitchFamily="34" charset="0"/>
                <a:ea typeface="+mn-ea"/>
                <a:cs typeface="Calibri" panose="020F0502020204030204" pitchFamily="34" charset="0"/>
              </a:rPr>
              <a:t>Pre-Separation Counseling</a:t>
            </a:r>
          </a:p>
        </p:txBody>
      </p:sp>
      <p:sp>
        <p:nvSpPr>
          <p:cNvPr id="63" name="Star: 5 Points 62">
            <a:extLst>
              <a:ext uri="{FF2B5EF4-FFF2-40B4-BE49-F238E27FC236}">
                <a16:creationId xmlns:a16="http://schemas.microsoft.com/office/drawing/2014/main" id="{C2BD7D39-0B99-4DA7-A82C-2A805EA89366}"/>
              </a:ext>
            </a:extLst>
          </p:cNvPr>
          <p:cNvSpPr/>
          <p:nvPr/>
        </p:nvSpPr>
        <p:spPr>
          <a:xfrm>
            <a:off x="5873024" y="0"/>
            <a:ext cx="1427361" cy="1065477"/>
          </a:xfrm>
          <a:prstGeom prst="star5">
            <a:avLst>
              <a:gd name="adj" fmla="val 22296"/>
              <a:gd name="hf" fmla="val 105146"/>
              <a:gd name="vf" fmla="val 110557"/>
            </a:avLst>
          </a:prstGeom>
          <a:solidFill>
            <a:srgbClr val="FF0000"/>
          </a:solidFill>
          <a:ln w="3175">
            <a:solidFill>
              <a:srgbClr val="000000"/>
            </a:solidFill>
          </a:ln>
          <a:effectLst>
            <a:outerShdw blurRad="165100" dist="127000" dir="342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mn-cs"/>
              </a:rPr>
              <a:t>You are here</a:t>
            </a:r>
          </a:p>
        </p:txBody>
      </p:sp>
      <p:sp>
        <p:nvSpPr>
          <p:cNvPr id="40" name="Text Placeholder 5">
            <a:extLst>
              <a:ext uri="{FF2B5EF4-FFF2-40B4-BE49-F238E27FC236}">
                <a16:creationId xmlns:a16="http://schemas.microsoft.com/office/drawing/2014/main" id="{4ED053EA-050C-4534-B148-3B5BC48A3640}"/>
              </a:ext>
            </a:extLst>
          </p:cNvPr>
          <p:cNvSpPr>
            <a:spLocks noGrp="1"/>
          </p:cNvSpPr>
          <p:nvPr>
            <p:ph type="body" sz="quarter" idx="57"/>
          </p:nvPr>
        </p:nvSpPr>
        <p:spPr>
          <a:xfrm>
            <a:off x="3194655" y="416732"/>
            <a:ext cx="1903423" cy="1828800"/>
          </a:xfrm>
          <a:effectLst>
            <a:outerShdw blurRad="127000" dist="254000" dir="3000000" algn="ctr" rotWithShape="0">
              <a:srgbClr val="000000">
                <a:alpha val="43137"/>
              </a:srgbClr>
            </a:outerShdw>
          </a:effectLst>
        </p:spPr>
        <p:txBody>
          <a:bodyPr>
            <a:noAutofit/>
          </a:bodyPr>
          <a:lstStyle/>
          <a:p>
            <a:r>
              <a:rPr lang="en-US" sz="1800" b="1" dirty="0">
                <a:latin typeface="Calibri" panose="020F0502020204030204" pitchFamily="34" charset="0"/>
                <a:cs typeface="Calibri" panose="020F0502020204030204" pitchFamily="34" charset="0"/>
              </a:rPr>
              <a:t>Individualized Initial Counseling (IC) </a:t>
            </a:r>
          </a:p>
        </p:txBody>
      </p:sp>
      <p:sp>
        <p:nvSpPr>
          <p:cNvPr id="27" name="TextBox 26">
            <a:extLst>
              <a:ext uri="{FF2B5EF4-FFF2-40B4-BE49-F238E27FC236}">
                <a16:creationId xmlns:a16="http://schemas.microsoft.com/office/drawing/2014/main" id="{F5EC213A-6937-4CB2-A5B7-CE74B71719B9}"/>
              </a:ext>
            </a:extLst>
          </p:cNvPr>
          <p:cNvSpPr txBox="1"/>
          <p:nvPr/>
        </p:nvSpPr>
        <p:spPr>
          <a:xfrm>
            <a:off x="102505" y="6363057"/>
            <a:ext cx="96437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RG, p. </a:t>
            </a:r>
            <a:r>
              <a:rPr kumimoji="0" lang="en-US" sz="1800" b="1" i="0" u="none" strike="noStrike" kern="0" cap="none" spc="0" normalizeH="0" baseline="0" noProof="0" dirty="0" smtClean="0">
                <a:ln>
                  <a:noFill/>
                </a:ln>
                <a:solidFill>
                  <a:prstClr val="white"/>
                </a:solidFill>
                <a:effectLst/>
                <a:uLnTx/>
                <a:uFillTx/>
                <a:latin typeface="Calibri" panose="020F0502020204030204"/>
              </a:rPr>
              <a:t>8</a:t>
            </a:r>
            <a:endParaRPr kumimoji="0" lang="en-US" sz="1800" b="1" i="0" u="none" strike="noStrike" kern="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9033369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7">
      <a:dk1>
        <a:srgbClr val="0C6D82"/>
      </a:dk1>
      <a:lt1>
        <a:srgbClr val="FFFFFF"/>
      </a:lt1>
      <a:dk2>
        <a:srgbClr val="6F0066"/>
      </a:dk2>
      <a:lt2>
        <a:srgbClr val="1E597D"/>
      </a:lt2>
      <a:accent1>
        <a:srgbClr val="571B6D"/>
      </a:accent1>
      <a:accent2>
        <a:srgbClr val="2CA05B"/>
      </a:accent2>
      <a:accent3>
        <a:srgbClr val="C90B24"/>
      </a:accent3>
      <a:accent4>
        <a:srgbClr val="E8611D"/>
      </a:accent4>
      <a:accent5>
        <a:srgbClr val="F39D21"/>
      </a:accent5>
      <a:accent6>
        <a:srgbClr val="1B866F"/>
      </a:accent6>
      <a:hlink>
        <a:srgbClr val="0C6D82"/>
      </a:hlink>
      <a:folHlink>
        <a:srgbClr val="0C6D82"/>
      </a:folHlink>
    </a:clrScheme>
    <a:fontScheme name="Custom 10">
      <a:majorFont>
        <a:latin typeface="Franklin Gothic Dem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72390">
          <a:solidFill>
            <a:srgbClr val="454D55"/>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oadmap_Timeline_05_MO - v3" id="{A9CD7B3E-F553-4D42-AA9A-34F849A8D81E}" vid="{892193B0-ABEF-4C5B-ACF0-242E70DE990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71049</TotalTime>
  <Words>4440</Words>
  <Application>Microsoft Office PowerPoint</Application>
  <PresentationFormat>Widescreen</PresentationFormat>
  <Paragraphs>856</Paragraphs>
  <Slides>74</Slides>
  <Notes>70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74</vt:i4>
      </vt:variant>
    </vt:vector>
  </HeadingPairs>
  <TitlesOfParts>
    <vt:vector size="90" baseType="lpstr">
      <vt:lpstr>Arial</vt:lpstr>
      <vt:lpstr>Calibri</vt:lpstr>
      <vt:lpstr>Calibri Light</vt:lpstr>
      <vt:lpstr>Copperplate Gothic Bold</vt:lpstr>
      <vt:lpstr>Franklin Gothic Demi</vt:lpstr>
      <vt:lpstr>Franklin Gothic Demi Cond</vt:lpstr>
      <vt:lpstr>Franklin Gothic Medium</vt:lpstr>
      <vt:lpstr>Segoe UI</vt:lpstr>
      <vt:lpstr>Times New Roman</vt:lpstr>
      <vt:lpstr>Wingdings</vt:lpstr>
      <vt:lpstr>YACgEev4gKc 0</vt:lpstr>
      <vt:lpstr>YALBswrqCsg 0</vt:lpstr>
      <vt:lpstr>Office Theme</vt:lpstr>
      <vt:lpstr>1_Office Theme</vt:lpstr>
      <vt:lpstr>2_Office Theme</vt:lpstr>
      <vt:lpstr>3_Office Theme</vt:lpstr>
      <vt:lpstr>PowerPoint Presentation</vt:lpstr>
      <vt:lpstr>DISCLAIMER</vt:lpstr>
      <vt:lpstr>PowerPoint Presentation</vt:lpstr>
      <vt:lpstr>PowerPoint Presentation</vt:lpstr>
      <vt:lpstr>PowerPoint Presentation</vt:lpstr>
      <vt:lpstr>PowerPoint Presentation</vt:lpstr>
      <vt:lpstr>PowerPoint Presentation</vt:lpstr>
      <vt:lpstr>PowerPoint Presentation</vt:lpstr>
      <vt:lpstr>TAP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Department of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Berland, Katherine L CTR DODHRA TVPO (USA)</dc:creator>
  <cp:lastModifiedBy>Manyx, Melinda C MCTO</cp:lastModifiedBy>
  <cp:revision>819</cp:revision>
  <cp:lastPrinted>2021-08-11T15:48:07Z</cp:lastPrinted>
  <dcterms:created xsi:type="dcterms:W3CDTF">2019-05-28T19:01:20Z</dcterms:created>
  <dcterms:modified xsi:type="dcterms:W3CDTF">2021-08-26T12:00:57Z</dcterms:modified>
</cp:coreProperties>
</file>